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handoutMasterIdLst>
    <p:handoutMasterId r:id="rId30"/>
  </p:handoutMasterIdLst>
  <p:sldIdLst>
    <p:sldId id="256" r:id="rId3"/>
    <p:sldId id="285" r:id="rId4"/>
    <p:sldId id="258" r:id="rId5"/>
    <p:sldId id="280" r:id="rId6"/>
    <p:sldId id="281" r:id="rId7"/>
    <p:sldId id="295" r:id="rId8"/>
    <p:sldId id="337" r:id="rId9"/>
    <p:sldId id="338" r:id="rId10"/>
    <p:sldId id="257" r:id="rId11"/>
    <p:sldId id="293" r:id="rId12"/>
    <p:sldId id="320" r:id="rId13"/>
    <p:sldId id="294" r:id="rId14"/>
    <p:sldId id="261" r:id="rId15"/>
    <p:sldId id="278" r:id="rId16"/>
    <p:sldId id="323" r:id="rId17"/>
    <p:sldId id="335" r:id="rId18"/>
    <p:sldId id="327" r:id="rId19"/>
    <p:sldId id="260" r:id="rId20"/>
    <p:sldId id="283" r:id="rId21"/>
    <p:sldId id="298" r:id="rId22"/>
    <p:sldId id="270" r:id="rId23"/>
    <p:sldId id="299" r:id="rId24"/>
    <p:sldId id="272" r:id="rId25"/>
    <p:sldId id="275" r:id="rId26"/>
    <p:sldId id="336" r:id="rId27"/>
    <p:sldId id="297" r:id="rId2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7" autoAdjust="0"/>
    <p:restoredTop sz="95166" autoAdjust="0"/>
  </p:normalViewPr>
  <p:slideViewPr>
    <p:cSldViewPr>
      <p:cViewPr varScale="1">
        <p:scale>
          <a:sx n="109" d="100"/>
          <a:sy n="109" d="100"/>
        </p:scale>
        <p:origin x="616" y="184"/>
      </p:cViewPr>
      <p:guideLst>
        <p:guide orient="horz" pos="2160"/>
        <p:guide pos="2880"/>
      </p:guideLst>
    </p:cSldViewPr>
  </p:slideViewPr>
  <p:outlineViewPr>
    <p:cViewPr>
      <p:scale>
        <a:sx n="33" d="100"/>
        <a:sy n="33" d="100"/>
      </p:scale>
      <p:origin x="0" y="288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342" tIns="46671" rIns="93342" bIns="4667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3342" tIns="46671" rIns="93342" bIns="46671" rtlCol="0"/>
          <a:lstStyle>
            <a:lvl1pPr algn="r">
              <a:defRPr sz="1200"/>
            </a:lvl1pPr>
          </a:lstStyle>
          <a:p>
            <a:fld id="{0EE3664A-337E-476E-BE5F-00AF9187355D}" type="datetimeFigureOut">
              <a:rPr lang="en-US" smtClean="0"/>
              <a:t>1/27/20</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3342" tIns="46671" rIns="93342" bIns="4667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3342" tIns="46671" rIns="93342" bIns="46671" rtlCol="0" anchor="b"/>
          <a:lstStyle>
            <a:lvl1pPr algn="r">
              <a:defRPr sz="1200"/>
            </a:lvl1pPr>
          </a:lstStyle>
          <a:p>
            <a:fld id="{07726715-6925-4042-BE17-AFAE9A8226A9}" type="slidenum">
              <a:rPr lang="en-US" smtClean="0"/>
              <a:t>‹#›</a:t>
            </a:fld>
            <a:endParaRPr lang="en-US"/>
          </a:p>
        </p:txBody>
      </p:sp>
    </p:spTree>
    <p:extLst>
      <p:ext uri="{BB962C8B-B14F-4D97-AF65-F5344CB8AC3E}">
        <p14:creationId xmlns:p14="http://schemas.microsoft.com/office/powerpoint/2010/main" val="1893205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342" tIns="46671" rIns="93342" bIns="46671"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3342" tIns="46671" rIns="93342" bIns="46671" rtlCol="0"/>
          <a:lstStyle>
            <a:lvl1pPr algn="r">
              <a:defRPr sz="1200"/>
            </a:lvl1pPr>
          </a:lstStyle>
          <a:p>
            <a:fld id="{7BA48A3B-ADCC-E143-800A-333207C2CB17}" type="datetimeFigureOut">
              <a:rPr lang="en-US" smtClean="0"/>
              <a:t>1/27/20</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342" tIns="46671" rIns="93342" bIns="4667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342" tIns="46671" rIns="93342" bIns="4667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342" tIns="46671" rIns="93342" bIns="46671"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342" tIns="46671" rIns="93342" bIns="46671" rtlCol="0" anchor="b"/>
          <a:lstStyle>
            <a:lvl1pPr algn="r">
              <a:defRPr sz="1200"/>
            </a:lvl1pPr>
          </a:lstStyle>
          <a:p>
            <a:fld id="{175EE112-FB4B-9D46-8BAC-2E0404F8DAE5}" type="slidenum">
              <a:rPr lang="en-US" smtClean="0"/>
              <a:t>‹#›</a:t>
            </a:fld>
            <a:endParaRPr lang="en-US"/>
          </a:p>
        </p:txBody>
      </p:sp>
    </p:spTree>
    <p:extLst>
      <p:ext uri="{BB962C8B-B14F-4D97-AF65-F5344CB8AC3E}">
        <p14:creationId xmlns:p14="http://schemas.microsoft.com/office/powerpoint/2010/main" val="30437817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5EE112-FB4B-9D46-8BAC-2E0404F8DAE5}" type="slidenum">
              <a:rPr lang="en-US" smtClean="0"/>
              <a:t>1</a:t>
            </a:fld>
            <a:endParaRPr lang="en-US"/>
          </a:p>
        </p:txBody>
      </p:sp>
    </p:spTree>
    <p:extLst>
      <p:ext uri="{BB962C8B-B14F-4D97-AF65-F5344CB8AC3E}">
        <p14:creationId xmlns:p14="http://schemas.microsoft.com/office/powerpoint/2010/main" val="3683152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5EE112-FB4B-9D46-8BAC-2E0404F8DAE5}" type="slidenum">
              <a:rPr lang="en-US" smtClean="0"/>
              <a:t>24</a:t>
            </a:fld>
            <a:endParaRPr lang="en-US"/>
          </a:p>
        </p:txBody>
      </p:sp>
    </p:spTree>
    <p:extLst>
      <p:ext uri="{BB962C8B-B14F-4D97-AF65-F5344CB8AC3E}">
        <p14:creationId xmlns:p14="http://schemas.microsoft.com/office/powerpoint/2010/main" val="1374028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0" i="0" kern="1200" dirty="0">
                <a:solidFill>
                  <a:schemeClr val="tx1"/>
                </a:solidFill>
                <a:effectLst/>
                <a:latin typeface="+mn-lt"/>
                <a:ea typeface="+mn-ea"/>
                <a:cs typeface="+mn-cs"/>
              </a:rPr>
              <a:t>Eric Schmidt had reportedly attended the SXSW music and technology festival in Texas where he, along with United States Chief Technology Officer and former Google senior staffer Megan Smith, talked about gender equality in the tech industry. During the discussion, Schmidt was challenged by an attendee who observed how he repeatedly interrupted co-panelist Smith.</a:t>
            </a:r>
          </a:p>
          <a:p>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Another panelist, Walter Isaacson, who is an acclaimed biographer of Steve Jobs, was also observed to have repeatedly interrupted their female co-panelist.</a:t>
            </a:r>
          </a:p>
          <a:p>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When the Q&amp;A session started, one member of the audience asked both men if they were aware that they were displaying their own unconscious bias when they interrupted Smith.</a:t>
            </a:r>
          </a:p>
          <a:p>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The attendee who popped the question was Judith Williams, head of the Global Diversity and Talent Programs department of Google.</a:t>
            </a:r>
            <a:endParaRPr lang="en-US" sz="1000" dirty="0"/>
          </a:p>
        </p:txBody>
      </p:sp>
      <p:sp>
        <p:nvSpPr>
          <p:cNvPr id="4" name="Slide Number Placeholder 3"/>
          <p:cNvSpPr>
            <a:spLocks noGrp="1"/>
          </p:cNvSpPr>
          <p:nvPr>
            <p:ph type="sldNum" sz="quarter" idx="10"/>
          </p:nvPr>
        </p:nvSpPr>
        <p:spPr/>
        <p:txBody>
          <a:bodyPr/>
          <a:lstStyle/>
          <a:p>
            <a:pPr>
              <a:defRPr/>
            </a:pPr>
            <a:fld id="{98E13C73-A532-4708-B5A0-09E942D0328C}" type="slidenum">
              <a:rPr lang="en-US" smtClean="0"/>
              <a:pPr>
                <a:defRPr/>
              </a:pPr>
              <a:t>25</a:t>
            </a:fld>
            <a:endParaRPr lang="en-US" dirty="0"/>
          </a:p>
        </p:txBody>
      </p:sp>
    </p:spTree>
    <p:extLst>
      <p:ext uri="{BB962C8B-B14F-4D97-AF65-F5344CB8AC3E}">
        <p14:creationId xmlns:p14="http://schemas.microsoft.com/office/powerpoint/2010/main" val="116759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5EE112-FB4B-9D46-8BAC-2E0404F8DAE5}" type="slidenum">
              <a:rPr lang="en-US" smtClean="0"/>
              <a:t>3</a:t>
            </a:fld>
            <a:endParaRPr lang="en-US"/>
          </a:p>
        </p:txBody>
      </p:sp>
    </p:spTree>
    <p:extLst>
      <p:ext uri="{BB962C8B-B14F-4D97-AF65-F5344CB8AC3E}">
        <p14:creationId xmlns:p14="http://schemas.microsoft.com/office/powerpoint/2010/main" val="3247844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5EE112-FB4B-9D46-8BAC-2E0404F8DAE5}" type="slidenum">
              <a:rPr lang="en-US" smtClean="0"/>
              <a:t>9</a:t>
            </a:fld>
            <a:endParaRPr lang="en-US"/>
          </a:p>
        </p:txBody>
      </p:sp>
    </p:spTree>
    <p:extLst>
      <p:ext uri="{BB962C8B-B14F-4D97-AF65-F5344CB8AC3E}">
        <p14:creationId xmlns:p14="http://schemas.microsoft.com/office/powerpoint/2010/main" val="1177053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5EE112-FB4B-9D46-8BAC-2E0404F8DAE5}" type="slidenum">
              <a:rPr lang="en-US" smtClean="0"/>
              <a:t>13</a:t>
            </a:fld>
            <a:endParaRPr lang="en-US"/>
          </a:p>
        </p:txBody>
      </p:sp>
    </p:spTree>
    <p:extLst>
      <p:ext uri="{BB962C8B-B14F-4D97-AF65-F5344CB8AC3E}">
        <p14:creationId xmlns:p14="http://schemas.microsoft.com/office/powerpoint/2010/main" val="936213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5EE112-FB4B-9D46-8BAC-2E0404F8DAE5}" type="slidenum">
              <a:rPr lang="en-US" smtClean="0"/>
              <a:t>14</a:t>
            </a:fld>
            <a:endParaRPr lang="en-US"/>
          </a:p>
        </p:txBody>
      </p:sp>
    </p:spTree>
    <p:extLst>
      <p:ext uri="{BB962C8B-B14F-4D97-AF65-F5344CB8AC3E}">
        <p14:creationId xmlns:p14="http://schemas.microsoft.com/office/powerpoint/2010/main" val="922326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0556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you can isolate it, you can recognize it.</a:t>
            </a:r>
          </a:p>
          <a:p>
            <a:r>
              <a:rPr lang="en-US" dirty="0"/>
              <a:t>If you can recognize it, you can pause and adjust your behavior</a:t>
            </a:r>
          </a:p>
          <a:p>
            <a:r>
              <a:rPr lang="en-US" dirty="0"/>
              <a:t>If</a:t>
            </a:r>
            <a:r>
              <a:rPr lang="en-US" baseline="0" dirty="0"/>
              <a:t> you can adjust your behavior, you will act on the basis of will, not cluelessness</a:t>
            </a:r>
          </a:p>
          <a:p>
            <a:endParaRPr lang="en-US" baseline="0" dirty="0"/>
          </a:p>
          <a:p>
            <a:r>
              <a:rPr lang="en-US" baseline="0" dirty="0"/>
              <a:t>Fear:</a:t>
            </a:r>
            <a:endParaRPr lang="en-US" dirty="0"/>
          </a:p>
        </p:txBody>
      </p:sp>
      <p:sp>
        <p:nvSpPr>
          <p:cNvPr id="4" name="Slide Number Placeholder 3"/>
          <p:cNvSpPr>
            <a:spLocks noGrp="1"/>
          </p:cNvSpPr>
          <p:nvPr>
            <p:ph type="sldNum" sz="quarter" idx="10"/>
          </p:nvPr>
        </p:nvSpPr>
        <p:spPr/>
        <p:txBody>
          <a:bodyPr/>
          <a:lstStyle/>
          <a:p>
            <a:fld id="{175EE112-FB4B-9D46-8BAC-2E0404F8DAE5}" type="slidenum">
              <a:rPr lang="en-US" smtClean="0"/>
              <a:t>18</a:t>
            </a:fld>
            <a:endParaRPr lang="en-US"/>
          </a:p>
        </p:txBody>
      </p:sp>
    </p:spTree>
    <p:extLst>
      <p:ext uri="{BB962C8B-B14F-4D97-AF65-F5344CB8AC3E}">
        <p14:creationId xmlns:p14="http://schemas.microsoft.com/office/powerpoint/2010/main" val="3827118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5EE112-FB4B-9D46-8BAC-2E0404F8DAE5}" type="slidenum">
              <a:rPr lang="en-US" smtClean="0"/>
              <a:t>21</a:t>
            </a:fld>
            <a:endParaRPr lang="en-US"/>
          </a:p>
        </p:txBody>
      </p:sp>
    </p:spTree>
    <p:extLst>
      <p:ext uri="{BB962C8B-B14F-4D97-AF65-F5344CB8AC3E}">
        <p14:creationId xmlns:p14="http://schemas.microsoft.com/office/powerpoint/2010/main" val="550011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5EE112-FB4B-9D46-8BAC-2E0404F8DAE5}" type="slidenum">
              <a:rPr lang="en-US" smtClean="0"/>
              <a:t>23</a:t>
            </a:fld>
            <a:endParaRPr lang="en-US"/>
          </a:p>
        </p:txBody>
      </p:sp>
    </p:spTree>
    <p:extLst>
      <p:ext uri="{BB962C8B-B14F-4D97-AF65-F5344CB8AC3E}">
        <p14:creationId xmlns:p14="http://schemas.microsoft.com/office/powerpoint/2010/main" val="8335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cap="none" spc="0">
                <a:ln w="10541" cmpd="sng">
                  <a:solidFill>
                    <a:schemeClr val="bg1">
                      <a:lumMod val="75000"/>
                    </a:schemeClr>
                  </a:solidFill>
                  <a:prstDash val="solid"/>
                </a:ln>
                <a:solidFill>
                  <a:schemeClr val="tx2">
                    <a:lumMod val="75000"/>
                  </a:schemeClr>
                </a:solidFill>
                <a:effectLst>
                  <a:outerShdw blurRad="50800" dist="38100" dir="8100000" algn="tr" rotWithShape="0">
                    <a:prstClr val="black">
                      <a:alpha val="4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ctr" anchorCtr="0">
            <a:scene3d>
              <a:camera prst="orthographicFront"/>
              <a:lightRig rig="soft" dir="t">
                <a:rot lat="0" lon="0" rev="10800000"/>
              </a:lightRig>
            </a:scene3d>
            <a:sp3d>
              <a:bevelT w="27940" h="12700"/>
              <a:contourClr>
                <a:srgbClr val="DDDDDD"/>
              </a:contourClr>
            </a:sp3d>
          </a:bodyPr>
          <a:lstStyle>
            <a:lvl1pPr marL="0" indent="0" algn="ctr">
              <a:buNone/>
              <a:defRPr b="1" cap="none" spc="150">
                <a:ln w="11430"/>
                <a:solidFill>
                  <a:srgbClr val="F8F8F8"/>
                </a:solidFill>
                <a:effectLst>
                  <a:outerShdw blurRad="50800" dist="38100" dir="8100000" algn="tr"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TextBox 3"/>
          <p:cNvSpPr txBox="1"/>
          <p:nvPr userDrawn="1"/>
        </p:nvSpPr>
        <p:spPr>
          <a:xfrm>
            <a:off x="228600" y="6402139"/>
            <a:ext cx="2057400" cy="276999"/>
          </a:xfrm>
          <a:prstGeom prst="rect">
            <a:avLst/>
          </a:prstGeom>
          <a:noFill/>
        </p:spPr>
        <p:txBody>
          <a:bodyPr wrap="square" rtlCol="0">
            <a:spAutoFit/>
          </a:bodyPr>
          <a:lstStyle/>
          <a:p>
            <a:r>
              <a:rPr lang="en-US" sz="1200" b="0" cap="none" spc="0" dirty="0">
                <a:ln>
                  <a:noFill/>
                </a:ln>
                <a:solidFill>
                  <a:schemeClr val="bg1"/>
                </a:solidFill>
                <a:effectLst>
                  <a:outerShdw blurRad="38100" dist="38100" dir="2700000" algn="tl">
                    <a:srgbClr val="000000">
                      <a:alpha val="43137"/>
                    </a:srgbClr>
                  </a:outerShdw>
                </a:effectLst>
                <a:latin typeface="Friz Quadrata Std" pitchFamily="34" charset="0"/>
              </a:rPr>
              <a:t>©  NITA. All rights reserved.</a:t>
            </a:r>
          </a:p>
        </p:txBody>
      </p:sp>
    </p:spTree>
    <p:extLst>
      <p:ext uri="{BB962C8B-B14F-4D97-AF65-F5344CB8AC3E}">
        <p14:creationId xmlns:p14="http://schemas.microsoft.com/office/powerpoint/2010/main" val="2256217484"/>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444207"/>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074959"/>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Rounded Rectangle 17"/>
          <p:cNvSpPr/>
          <p:nvPr/>
        </p:nvSpPr>
        <p:spPr>
          <a:xfrm>
            <a:off x="304800" y="329184"/>
            <a:ext cx="8532055" cy="601063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pic>
        <p:nvPicPr>
          <p:cNvPr id="9" name="Picture 8" descr="color-bar.jpg"/>
          <p:cNvPicPr>
            <a:picLocks noChangeAspect="1"/>
          </p:cNvPicPr>
          <p:nvPr/>
        </p:nvPicPr>
        <p:blipFill>
          <a:blip r:embed="rId2"/>
          <a:stretch>
            <a:fillRect/>
          </a:stretch>
        </p:blipFill>
        <p:spPr>
          <a:xfrm>
            <a:off x="412750" y="3420406"/>
            <a:ext cx="8318500" cy="228600"/>
          </a:xfrm>
          <a:prstGeom prst="rect">
            <a:avLst/>
          </a:prstGeom>
        </p:spPr>
      </p:pic>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684141"/>
            <a:ext cx="7772400" cy="1828800"/>
          </a:xfrm>
        </p:spPr>
        <p:txBody>
          <a:bodyPr lIns="45720" rIns="45720" bIns="45720"/>
          <a:lstStyle>
            <a:lvl1pPr algn="r">
              <a:defRPr sz="4500" b="1">
                <a:solidFill>
                  <a:schemeClr val="accent1"/>
                </a:solidFill>
                <a:effectLst>
                  <a:outerShdw blurRad="53975" dist="22860" dir="5400000" algn="tl" rotWithShape="0">
                    <a:srgbClr val="000000">
                      <a:alpha val="55000"/>
                    </a:srgbClr>
                  </a:outerShdw>
                </a:effectLst>
              </a:defRPr>
            </a:lvl1pPr>
          </a:lstStyle>
          <a:p>
            <a:r>
              <a:rPr kumimoji="0" lang="en-US"/>
              <a:t>Click to edit Master title style</a:t>
            </a:r>
            <a:endParaRPr kumimoji="0" lang="en-US" dirty="0"/>
          </a:p>
        </p:txBody>
      </p:sp>
      <p:sp>
        <p:nvSpPr>
          <p:cNvPr id="13" name="Date Placeholder 24"/>
          <p:cNvSpPr>
            <a:spLocks noGrp="1"/>
          </p:cNvSpPr>
          <p:nvPr>
            <p:ph type="dt" sz="half" idx="2"/>
          </p:nvPr>
        </p:nvSpPr>
        <p:spPr>
          <a:xfrm>
            <a:off x="412750" y="6375843"/>
            <a:ext cx="719257" cy="365125"/>
          </a:xfrm>
          <a:prstGeom prst="rect">
            <a:avLst/>
          </a:prstGeom>
        </p:spPr>
        <p:txBody>
          <a:bodyPr vert="horz" anchor="b"/>
          <a:lstStyle>
            <a:lvl1pPr algn="r" eaLnBrk="1" latinLnBrk="0" hangingPunct="1">
              <a:defRPr kumimoji="0" sz="1000">
                <a:solidFill>
                  <a:schemeClr val="bg2">
                    <a:shade val="50000"/>
                  </a:schemeClr>
                </a:solidFill>
              </a:defRPr>
            </a:lvl1pPr>
          </a:lstStyle>
          <a:p>
            <a:r>
              <a:rPr lang="en-US" dirty="0"/>
              <a:t>11/15/18</a:t>
            </a:r>
          </a:p>
        </p:txBody>
      </p:sp>
      <p:sp>
        <p:nvSpPr>
          <p:cNvPr id="16" name="Slide Number Placeholder 4"/>
          <p:cNvSpPr>
            <a:spLocks noGrp="1"/>
          </p:cNvSpPr>
          <p:nvPr>
            <p:ph type="sldNum" sz="quarter" idx="4"/>
          </p:nvPr>
        </p:nvSpPr>
        <p:spPr>
          <a:xfrm>
            <a:off x="8348328" y="6413092"/>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9FFDDE65-FFFF-EC45-9FF4-16FD208C57BC}"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530352"/>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1581912"/>
            <a:ext cx="8183880" cy="4049555"/>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lternate Title and Content">
    <p:spTree>
      <p:nvGrpSpPr>
        <p:cNvPr id="1" name=""/>
        <p:cNvGrpSpPr/>
        <p:nvPr/>
      </p:nvGrpSpPr>
      <p:grpSpPr>
        <a:xfrm>
          <a:off x="0" y="0"/>
          <a:ext cx="0" cy="0"/>
          <a:chOff x="0" y="0"/>
          <a:chExt cx="0" cy="0"/>
        </a:xfrm>
      </p:grpSpPr>
      <p:sp>
        <p:nvSpPr>
          <p:cNvPr id="9" name="Rounded Rectangle 8"/>
          <p:cNvSpPr/>
          <p:nvPr/>
        </p:nvSpPr>
        <p:spPr>
          <a:xfrm>
            <a:off x="304800" y="329184"/>
            <a:ext cx="8532055" cy="601063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7" name="Picture 6" descr="color-bar.jpg"/>
          <p:cNvPicPr>
            <a:picLocks noChangeAspect="1"/>
          </p:cNvPicPr>
          <p:nvPr/>
        </p:nvPicPr>
        <p:blipFill>
          <a:blip r:embed="rId2"/>
          <a:stretch>
            <a:fillRect/>
          </a:stretch>
        </p:blipFill>
        <p:spPr>
          <a:xfrm>
            <a:off x="412750" y="662762"/>
            <a:ext cx="8318500" cy="228600"/>
          </a:xfrm>
          <a:prstGeom prst="rect">
            <a:avLst/>
          </a:prstGeom>
        </p:spPr>
      </p:pic>
      <p:sp>
        <p:nvSpPr>
          <p:cNvPr id="10" name="Rounded Rectangle 9"/>
          <p:cNvSpPr/>
          <p:nvPr/>
        </p:nvSpPr>
        <p:spPr>
          <a:xfrm>
            <a:off x="418596" y="772829"/>
            <a:ext cx="8306809" cy="521774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itle 1"/>
          <p:cNvSpPr>
            <a:spLocks noGrp="1"/>
          </p:cNvSpPr>
          <p:nvPr>
            <p:ph type="title"/>
          </p:nvPr>
        </p:nvSpPr>
        <p:spPr>
          <a:xfrm>
            <a:off x="502920" y="758952"/>
            <a:ext cx="8183880" cy="1051560"/>
          </a:xfrm>
        </p:spPr>
        <p:txBody>
          <a:bodyPr/>
          <a:lstStyle/>
          <a:p>
            <a:r>
              <a:rPr kumimoji="0" lang="en-US"/>
              <a:t>Click to edit Master title style</a:t>
            </a:r>
          </a:p>
        </p:txBody>
      </p:sp>
      <p:sp>
        <p:nvSpPr>
          <p:cNvPr id="12" name="Content Placeholder 2"/>
          <p:cNvSpPr>
            <a:spLocks noGrp="1"/>
          </p:cNvSpPr>
          <p:nvPr>
            <p:ph idx="1"/>
          </p:nvPr>
        </p:nvSpPr>
        <p:spPr>
          <a:xfrm>
            <a:off x="502920" y="1810512"/>
            <a:ext cx="8183880" cy="4049555"/>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3" name="Rounded Rectangle 12"/>
          <p:cNvSpPr/>
          <p:nvPr/>
        </p:nvSpPr>
        <p:spPr>
          <a:xfrm>
            <a:off x="304800" y="329184"/>
            <a:ext cx="8532055" cy="601063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pic>
        <p:nvPicPr>
          <p:cNvPr id="9" name="Picture 8" descr="color-bar.jpg"/>
          <p:cNvPicPr>
            <a:picLocks noChangeAspect="1"/>
          </p:cNvPicPr>
          <p:nvPr/>
        </p:nvPicPr>
        <p:blipFill>
          <a:blip r:embed="rId2"/>
          <a:stretch>
            <a:fillRect/>
          </a:stretch>
        </p:blipFill>
        <p:spPr>
          <a:xfrm>
            <a:off x="412750" y="4510607"/>
            <a:ext cx="8318500" cy="228600"/>
          </a:xfrm>
          <a:prstGeom prst="rect">
            <a:avLst/>
          </a:prstGeom>
        </p:spPr>
      </p:pic>
      <p:sp>
        <p:nvSpPr>
          <p:cNvPr id="11" name="Rounded Rectangle 10"/>
          <p:cNvSpPr/>
          <p:nvPr/>
        </p:nvSpPr>
        <p:spPr>
          <a:xfrm>
            <a:off x="418596" y="434162"/>
            <a:ext cx="8306809" cy="418529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1581912"/>
            <a:ext cx="3931920" cy="4060517"/>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1581912"/>
            <a:ext cx="3931920" cy="4060517"/>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579438"/>
            <a:ext cx="8183880" cy="1051560"/>
          </a:xfrm>
        </p:spPr>
        <p:txBody>
          <a:bodyPr anchor="b"/>
          <a:lstStyle>
            <a:lvl1pPr>
              <a:defRPr b="1"/>
            </a:lvl1pPr>
          </a:lstStyle>
          <a:p>
            <a:r>
              <a:rPr kumimoji="0" lang="en-US"/>
              <a:t>Click to edit Master title style</a:t>
            </a:r>
          </a:p>
        </p:txBody>
      </p:sp>
      <p:sp>
        <p:nvSpPr>
          <p:cNvPr id="3" name="Text Placeholder 2"/>
          <p:cNvSpPr>
            <a:spLocks noGrp="1"/>
          </p:cNvSpPr>
          <p:nvPr>
            <p:ph type="body" idx="1"/>
          </p:nvPr>
        </p:nvSpPr>
        <p:spPr>
          <a:xfrm>
            <a:off x="607224" y="163099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163099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2499360"/>
            <a:ext cx="3931920" cy="3117463"/>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2499360"/>
            <a:ext cx="3931920" cy="3117463"/>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9" name="Rounded Rectangle 8"/>
          <p:cNvSpPr/>
          <p:nvPr/>
        </p:nvSpPr>
        <p:spPr>
          <a:xfrm>
            <a:off x="304800" y="329184"/>
            <a:ext cx="8532055" cy="601063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1245317"/>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2" name="Rounded Rectangle 11"/>
          <p:cNvSpPr/>
          <p:nvPr/>
        </p:nvSpPr>
        <p:spPr>
          <a:xfrm>
            <a:off x="304800" y="329184"/>
            <a:ext cx="8532055" cy="601063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chemeClr val="tx2"/>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tx2"/>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tx2"/>
                </a:solidFill>
                <a:effectLst/>
              </a:defRPr>
            </a:lvl1pPr>
          </a:lstStyle>
          <a:p>
            <a:r>
              <a:rPr kumimoji="0" lang="en-US"/>
              <a:t>Click to edit Master title style</a:t>
            </a:r>
            <a:endParaRPr kumimoji="0" lang="en-US" dirty="0"/>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n-US"/>
              <a:t>Click icon to add picture</a:t>
            </a:r>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583533"/>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05318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10035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10035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a:xfrm>
            <a:off x="457200" y="6421440"/>
            <a:ext cx="2133600" cy="365125"/>
          </a:xfrm>
          <a:prstGeom prst="rect">
            <a:avLst/>
          </a:prstGeom>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r>
              <a:rPr lang="en-US"/>
              <a:t>© Center for Legal Inclusiveness - www.centerforlegalinclusiveness.org</a:t>
            </a:r>
            <a:endParaRPr lang="en-US" dirty="0"/>
          </a:p>
        </p:txBody>
      </p:sp>
      <p:sp>
        <p:nvSpPr>
          <p:cNvPr id="7" name="Slide Number Placeholder 17"/>
          <p:cNvSpPr>
            <a:spLocks noGrp="1"/>
          </p:cNvSpPr>
          <p:nvPr>
            <p:ph type="sldNum" sz="quarter" idx="12"/>
          </p:nvPr>
        </p:nvSpPr>
        <p:spPr>
          <a:xfrm>
            <a:off x="8153400" y="6421440"/>
            <a:ext cx="762000" cy="365125"/>
          </a:xfrm>
          <a:prstGeom prst="rect">
            <a:avLst/>
          </a:prstGeom>
        </p:spPr>
        <p:txBody>
          <a:bodyPr/>
          <a:lstStyle>
            <a:lvl1pPr>
              <a:defRPr/>
            </a:lvl1pPr>
          </a:lstStyle>
          <a:p>
            <a:pPr>
              <a:defRPr/>
            </a:pPr>
            <a:fld id="{DBA809C2-BD9C-4CEF-8397-09E3631DC817}" type="slidenum">
              <a:rPr lang="en-US"/>
              <a:pPr>
                <a:defRPr/>
              </a:pPr>
              <a:t>‹#›</a:t>
            </a:fld>
            <a:endParaRPr lang="en-US" dirty="0"/>
          </a:p>
        </p:txBody>
      </p:sp>
    </p:spTree>
    <p:extLst>
      <p:ext uri="{BB962C8B-B14F-4D97-AF65-F5344CB8AC3E}">
        <p14:creationId xmlns:p14="http://schemas.microsoft.com/office/powerpoint/2010/main" val="2014516488"/>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outerShdw blurRad="50800" dist="38100" dir="8100000" algn="tr" rotWithShape="0">
                    <a:prstClr val="black">
                      <a:alpha val="40000"/>
                    </a:prstClr>
                  </a:outerShdw>
                </a:effectLst>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ctr" anchorCtr="0">
            <a:scene3d>
              <a:camera prst="orthographicFront"/>
              <a:lightRig rig="soft" dir="t">
                <a:rot lat="0" lon="0" rev="10800000"/>
              </a:lightRig>
            </a:scene3d>
            <a:sp3d>
              <a:bevelT w="27940" h="12700"/>
              <a:contourClr>
                <a:srgbClr val="DDDDDD"/>
              </a:contourClr>
            </a:sp3d>
          </a:bodyPr>
          <a:lstStyle>
            <a:lvl1pPr marL="0" indent="0">
              <a:buNone/>
              <a:defRPr sz="2000" b="1" cap="none" spc="150">
                <a:ln w="11430"/>
                <a:solidFill>
                  <a:srgbClr val="F8F8F8"/>
                </a:solidFill>
                <a:effectLst>
                  <a:outerShdw blurRad="50800" dist="38100" dir="8100000" algn="tr"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511852254"/>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50800" dist="38100" dir="8100000" algn="tr" rotWithShape="0">
                    <a:prstClr val="black">
                      <a:alpha val="40000"/>
                    </a:prstClr>
                  </a:outerShdw>
                </a:effectLst>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6678433"/>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0440042"/>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5151458"/>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1654689"/>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20006965"/>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91044261"/>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bg1">
              <a:lumMod val="75000"/>
              <a:alpha val="75000"/>
            </a:schemeClr>
          </a:solidFill>
          <a:ln>
            <a:solidFill>
              <a:schemeClr val="bg1">
                <a:lumMod val="50000"/>
              </a:schemeClr>
            </a:solidFill>
          </a:ln>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chorCtr="0">
            <a:normAutofit/>
            <a:scene3d>
              <a:camera prst="orthographicFront"/>
              <a:lightRig rig="soft" dir="t">
                <a:rot lat="0" lon="0" rev="10800000"/>
              </a:lightRig>
            </a:scene3d>
            <a:sp3d>
              <a:bevelT w="27940" h="12700"/>
              <a:contourClr>
                <a:srgbClr val="DDDDDD"/>
              </a:contourClr>
            </a:sp3d>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84053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0250"/>
    </mc:Choice>
    <mc:Fallback xmlns="">
      <p:transition spd="slow"/>
    </mc:Fallback>
  </mc:AlternateContent>
  <p:txStyles>
    <p:titleStyle>
      <a:lvl1pPr algn="ctr" defTabSz="914400" rtl="0" eaLnBrk="1" latinLnBrk="0" hangingPunct="1">
        <a:spcBef>
          <a:spcPct val="0"/>
        </a:spcBef>
        <a:buNone/>
        <a:defRPr sz="4400" b="1" kern="1200" cap="none" spc="0">
          <a:ln w="10541" cmpd="sng">
            <a:solidFill>
              <a:schemeClr val="bg1">
                <a:lumMod val="75000"/>
              </a:schemeClr>
            </a:solidFill>
            <a:prstDash val="solid"/>
          </a:ln>
          <a:solidFill>
            <a:schemeClr val="tx2">
              <a:lumMod val="75000"/>
            </a:schemeClr>
          </a:solidFill>
          <a:effectLst>
            <a:outerShdw blurRad="50800" dist="38100" dir="8100000" algn="tr" rotWithShape="0">
              <a:prstClr val="black">
                <a:alpha val="40000"/>
              </a:prstClr>
            </a:outerShdw>
          </a:effectLst>
          <a:latin typeface="Friz Quadrata Std" pitchFamily="34" charset="0"/>
          <a:ea typeface="+mj-ea"/>
          <a:cs typeface="+mj-cs"/>
        </a:defRPr>
      </a:lvl1pPr>
    </p:titleStyle>
    <p:bodyStyle>
      <a:lvl1pPr marL="342900" indent="-342900" algn="l" defTabSz="914400" rtl="0" eaLnBrk="1" latinLnBrk="0" hangingPunct="1">
        <a:spcBef>
          <a:spcPct val="20000"/>
        </a:spcBef>
        <a:buFontTx/>
        <a:buBlip>
          <a:blip r:embed="rId14"/>
        </a:buBlip>
        <a:defRPr sz="3200" b="1" kern="1200" cap="none" spc="150">
          <a:ln w="11430"/>
          <a:solidFill>
            <a:srgbClr val="F8F8F8"/>
          </a:solidFill>
          <a:effectLst>
            <a:outerShdw blurRad="50800" dist="38100" dir="8100000" algn="tr" rotWithShape="0">
              <a:prstClr val="black">
                <a:alpha val="40000"/>
              </a:prstClr>
            </a:outerShdw>
          </a:effectLst>
          <a:latin typeface="Friz Quadrata Std" pitchFamily="34" charset="0"/>
          <a:ea typeface="+mn-ea"/>
          <a:cs typeface="+mn-cs"/>
        </a:defRPr>
      </a:lvl1pPr>
      <a:lvl2pPr marL="742950" indent="-285750" algn="l" defTabSz="914400" rtl="0" eaLnBrk="1" latinLnBrk="0" hangingPunct="1">
        <a:spcBef>
          <a:spcPct val="20000"/>
        </a:spcBef>
        <a:buFontTx/>
        <a:buBlip>
          <a:blip r:embed="rId14"/>
        </a:buBlip>
        <a:defRPr sz="2800" b="1" kern="1200" cap="none" spc="150">
          <a:ln w="11430"/>
          <a:solidFill>
            <a:srgbClr val="F8F8F8"/>
          </a:solidFill>
          <a:effectLst>
            <a:outerShdw blurRad="50800" dist="38100" dir="8100000" algn="tr" rotWithShape="0">
              <a:prstClr val="black">
                <a:alpha val="40000"/>
              </a:prstClr>
            </a:outerShdw>
          </a:effectLst>
          <a:latin typeface="Friz Quadrata Std" pitchFamily="34" charset="0"/>
          <a:ea typeface="+mn-ea"/>
          <a:cs typeface="+mn-cs"/>
        </a:defRPr>
      </a:lvl2pPr>
      <a:lvl3pPr marL="1143000" indent="-228600" algn="l" defTabSz="914400" rtl="0" eaLnBrk="1" latinLnBrk="0" hangingPunct="1">
        <a:spcBef>
          <a:spcPct val="20000"/>
        </a:spcBef>
        <a:buFontTx/>
        <a:buBlip>
          <a:blip r:embed="rId14"/>
        </a:buBlip>
        <a:defRPr sz="2400" b="1" kern="1200" cap="none" spc="150">
          <a:ln w="11430"/>
          <a:solidFill>
            <a:srgbClr val="F8F8F8"/>
          </a:solidFill>
          <a:effectLst>
            <a:outerShdw blurRad="50800" dist="38100" dir="8100000" algn="tr" rotWithShape="0">
              <a:prstClr val="black">
                <a:alpha val="40000"/>
              </a:prstClr>
            </a:outerShdw>
          </a:effectLst>
          <a:latin typeface="Friz Quadrata Std" pitchFamily="34" charset="0"/>
          <a:ea typeface="+mn-ea"/>
          <a:cs typeface="+mn-cs"/>
        </a:defRPr>
      </a:lvl3pPr>
      <a:lvl4pPr marL="1600200" indent="-228600" algn="l" defTabSz="914400" rtl="0" eaLnBrk="1" latinLnBrk="0" hangingPunct="1">
        <a:spcBef>
          <a:spcPct val="20000"/>
        </a:spcBef>
        <a:buFontTx/>
        <a:buBlip>
          <a:blip r:embed="rId14"/>
        </a:buBlip>
        <a:defRPr sz="2000" b="1" kern="1200" cap="none" spc="150">
          <a:ln w="11430"/>
          <a:solidFill>
            <a:srgbClr val="F8F8F8"/>
          </a:solidFill>
          <a:effectLst>
            <a:outerShdw blurRad="50800" dist="38100" dir="8100000" algn="tr" rotWithShape="0">
              <a:prstClr val="black">
                <a:alpha val="40000"/>
              </a:prstClr>
            </a:outerShdw>
          </a:effectLst>
          <a:latin typeface="Friz Quadrata Std" pitchFamily="34" charset="0"/>
          <a:ea typeface="+mn-ea"/>
          <a:cs typeface="+mn-cs"/>
        </a:defRPr>
      </a:lvl4pPr>
      <a:lvl5pPr marL="2057400" indent="-228600" algn="l" defTabSz="914400" rtl="0" eaLnBrk="1" latinLnBrk="0" hangingPunct="1">
        <a:spcBef>
          <a:spcPct val="20000"/>
        </a:spcBef>
        <a:buFontTx/>
        <a:buBlip>
          <a:blip r:embed="rId14"/>
        </a:buBlip>
        <a:defRPr sz="2000" b="1" kern="1200" cap="none" spc="150">
          <a:ln w="11430"/>
          <a:solidFill>
            <a:srgbClr val="F8F8F8"/>
          </a:solidFill>
          <a:effectLst>
            <a:outerShdw blurRad="50800" dist="38100" dir="8100000" algn="tr" rotWithShape="0">
              <a:prstClr val="black">
                <a:alpha val="40000"/>
              </a:prstClr>
            </a:outerShdw>
          </a:effectLst>
          <a:latin typeface="Friz Quadrata St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01063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0" name="Picture 9" descr="color-bar.jpg"/>
          <p:cNvPicPr>
            <a:picLocks noChangeAspect="1"/>
          </p:cNvPicPr>
          <p:nvPr/>
        </p:nvPicPr>
        <p:blipFill>
          <a:blip r:embed="rId15"/>
          <a:stretch>
            <a:fillRect/>
          </a:stretch>
        </p:blipFill>
        <p:spPr>
          <a:xfrm>
            <a:off x="412750" y="5537609"/>
            <a:ext cx="8318500" cy="228600"/>
          </a:xfrm>
          <a:prstGeom prst="rect">
            <a:avLst/>
          </a:prstGeom>
        </p:spPr>
      </p:pic>
      <p:sp>
        <p:nvSpPr>
          <p:cNvPr id="9" name="Rounded Rectangle 8"/>
          <p:cNvSpPr/>
          <p:nvPr/>
        </p:nvSpPr>
        <p:spPr>
          <a:xfrm>
            <a:off x="418596" y="434162"/>
            <a:ext cx="8306809" cy="521774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530352"/>
            <a:ext cx="8183880" cy="1051560"/>
          </a:xfrm>
          <a:prstGeom prst="rect">
            <a:avLst/>
          </a:prstGeom>
        </p:spPr>
        <p:txBody>
          <a:bodyPr vert="horz" anchor="b">
            <a:normAutofit/>
          </a:bodyPr>
          <a:lstStyle/>
          <a:p>
            <a:r>
              <a:rPr kumimoji="0" lang="en-US"/>
              <a:t>Click to edit Master title style</a:t>
            </a:r>
            <a:endParaRPr kumimoji="0" lang="en-US" dirty="0"/>
          </a:p>
        </p:txBody>
      </p:sp>
      <p:sp>
        <p:nvSpPr>
          <p:cNvPr id="4" name="Text Placeholder 3"/>
          <p:cNvSpPr>
            <a:spLocks noGrp="1"/>
          </p:cNvSpPr>
          <p:nvPr>
            <p:ph type="body" idx="1"/>
          </p:nvPr>
        </p:nvSpPr>
        <p:spPr>
          <a:xfrm>
            <a:off x="502920" y="1581912"/>
            <a:ext cx="8183880" cy="4069997"/>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mc:AlternateContent xmlns:mc="http://schemas.openxmlformats.org/markup-compatibility/2006" xmlns:p14="http://schemas.microsoft.com/office/powerpoint/2010/main">
    <mc:Choice Requires="p14">
      <p:transition spd="slow" p14:dur="10250"/>
    </mc:Choice>
    <mc:Fallback xmlns="">
      <p:transition spd="slow"/>
    </mc:Fallback>
  </mc:AlternateContent>
  <p:txStyles>
    <p:titleStyle>
      <a:lvl1pPr algn="l" rtl="0" eaLnBrk="1" latinLnBrk="0" hangingPunct="1">
        <a:spcBef>
          <a:spcPct val="0"/>
        </a:spcBef>
        <a:buNone/>
        <a:defRPr kumimoji="0" sz="3600" b="1" kern="1200">
          <a:solidFill>
            <a:schemeClr val="accent1"/>
          </a:solidFill>
          <a:effectLst>
            <a:outerShdw blurRad="53975" dist="22860" dir="5400000" algn="tl" rotWithShape="0">
              <a:srgbClr val="000000">
                <a:alpha val="55000"/>
              </a:srgbClr>
            </a:outerShdw>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rgbClr val="004372"/>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lumMod val="75000"/>
              <a:lumOff val="2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lumMod val="75000"/>
              <a:lumOff val="2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lumMod val="75000"/>
              <a:lumOff val="2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hyperlink" Target="https://player.vimeo.com/video/165006635" TargetMode="External"/><Relationship Id="rId2" Type="http://schemas.openxmlformats.org/officeDocument/2006/relationships/hyperlink" Target="https://www.americanbar.org/news/abanews/aba-news-archives/2016/02/hidden_injusticebi.html"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429000"/>
            <a:ext cx="6781800" cy="2362200"/>
          </a:xfrm>
        </p:spPr>
        <p:txBody>
          <a:bodyPr>
            <a:normAutofit lnSpcReduction="10000"/>
          </a:bodyPr>
          <a:lstStyle/>
          <a:p>
            <a:pPr algn="ctr"/>
            <a:endParaRPr lang="en-US" sz="2000" dirty="0">
              <a:solidFill>
                <a:schemeClr val="tx1"/>
              </a:solidFill>
            </a:endParaRPr>
          </a:p>
          <a:p>
            <a:pPr algn="ctr"/>
            <a:endParaRPr lang="en-US" sz="2600" b="1" i="1" dirty="0">
              <a:solidFill>
                <a:schemeClr val="tx1"/>
              </a:solidFill>
            </a:endParaRPr>
          </a:p>
          <a:p>
            <a:pPr algn="ctr"/>
            <a:endParaRPr lang="en-US" sz="1900" i="1" dirty="0">
              <a:solidFill>
                <a:schemeClr val="tx1"/>
              </a:solidFill>
            </a:endParaRPr>
          </a:p>
          <a:p>
            <a:pPr algn="ctr"/>
            <a:endParaRPr lang="en-US" sz="1900" i="1" dirty="0">
              <a:solidFill>
                <a:schemeClr val="tx1"/>
              </a:solidFill>
            </a:endParaRPr>
          </a:p>
          <a:p>
            <a:pPr algn="ctr"/>
            <a:r>
              <a:rPr lang="en-US" sz="2600" i="1" dirty="0">
                <a:solidFill>
                  <a:schemeClr val="tx1"/>
                </a:solidFill>
              </a:rPr>
              <a:t>Karen Steinhauser</a:t>
            </a:r>
          </a:p>
          <a:p>
            <a:pPr algn="ctr"/>
            <a:r>
              <a:rPr lang="en-US" sz="1900" i="1" dirty="0">
                <a:solidFill>
                  <a:schemeClr val="tx1"/>
                </a:solidFill>
              </a:rPr>
              <a:t>The Law Office of Karen Steinhauser LLC</a:t>
            </a:r>
            <a:endParaRPr lang="en-US" sz="1900" dirty="0">
              <a:solidFill>
                <a:schemeClr val="tx1"/>
              </a:solidFill>
            </a:endParaRPr>
          </a:p>
          <a:p>
            <a:pPr algn="ctr"/>
            <a:r>
              <a:rPr lang="en-US" sz="2400" dirty="0">
                <a:solidFill>
                  <a:schemeClr val="tx1"/>
                </a:solidFill>
              </a:rPr>
              <a:t>www.steinhauserimplicitbias.com</a:t>
            </a:r>
          </a:p>
          <a:p>
            <a:pPr algn="ctr"/>
            <a:endParaRPr lang="en-US" sz="1800" dirty="0">
              <a:solidFill>
                <a:schemeClr val="tx1"/>
              </a:solidFill>
            </a:endParaRPr>
          </a:p>
        </p:txBody>
      </p:sp>
      <p:sp>
        <p:nvSpPr>
          <p:cNvPr id="2" name="Title 1"/>
          <p:cNvSpPr>
            <a:spLocks noGrp="1"/>
          </p:cNvSpPr>
          <p:nvPr>
            <p:ph type="ctrTitle"/>
          </p:nvPr>
        </p:nvSpPr>
        <p:spPr>
          <a:xfrm>
            <a:off x="800100" y="533400"/>
            <a:ext cx="7772400" cy="2590799"/>
          </a:xfrm>
        </p:spPr>
        <p:txBody>
          <a:bodyPr>
            <a:normAutofit fontScale="90000"/>
          </a:bodyPr>
          <a:lstStyle/>
          <a:p>
            <a:pPr algn="ctr"/>
            <a:br>
              <a:rPr lang="en-US" sz="3000" dirty="0"/>
            </a:br>
            <a:br>
              <a:rPr lang="en-US" sz="3000" dirty="0"/>
            </a:br>
            <a:r>
              <a:rPr lang="en-US" sz="3000" dirty="0"/>
              <a:t>IMPLICIT BIAS IN THE LEGAL PROFESSION, THE WORKPLACE, AND THE COMMUNITY– RECOGNIZING IT AND INTERRUPTING IT IN OURSELVES AND OTHERS</a:t>
            </a:r>
            <a:br>
              <a:rPr lang="en-US" sz="3000" dirty="0"/>
            </a:br>
            <a:endParaRPr lang="en-US" sz="2800" i="1" dirty="0"/>
          </a:p>
        </p:txBody>
      </p:sp>
    </p:spTree>
    <p:extLst>
      <p:ext uri="{BB962C8B-B14F-4D97-AF65-F5344CB8AC3E}">
        <p14:creationId xmlns:p14="http://schemas.microsoft.com/office/powerpoint/2010/main" val="1156640772"/>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83880" cy="1447800"/>
          </a:xfrm>
        </p:spPr>
        <p:txBody>
          <a:bodyPr>
            <a:normAutofit/>
          </a:bodyPr>
          <a:lstStyle/>
          <a:p>
            <a:r>
              <a:rPr lang="en-US" dirty="0"/>
              <a:t>HOW DO I ANSWER THESE QUESTIONS AND WHY???</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92076" y="1828038"/>
            <a:ext cx="2762465" cy="4060825"/>
          </a:xfrm>
        </p:spPr>
      </p:pic>
      <p:sp>
        <p:nvSpPr>
          <p:cNvPr id="4" name="Content Placeholder 3"/>
          <p:cNvSpPr>
            <a:spLocks noGrp="1"/>
          </p:cNvSpPr>
          <p:nvPr>
            <p:ph sz="half" idx="2"/>
          </p:nvPr>
        </p:nvSpPr>
        <p:spPr>
          <a:xfrm>
            <a:off x="4648200" y="1828800"/>
            <a:ext cx="3931920" cy="4060517"/>
          </a:xfrm>
        </p:spPr>
        <p:txBody>
          <a:bodyPr/>
          <a:lstStyle/>
          <a:p>
            <a:r>
              <a:rPr lang="en-US" dirty="0"/>
              <a:t>Who is the felon?</a:t>
            </a:r>
          </a:p>
          <a:p>
            <a:pPr marL="0" indent="0">
              <a:buNone/>
            </a:pPr>
            <a:endParaRPr lang="en-US" dirty="0"/>
          </a:p>
          <a:p>
            <a:r>
              <a:rPr lang="en-US" dirty="0"/>
              <a:t>Who served prison time?</a:t>
            </a:r>
          </a:p>
          <a:p>
            <a:endParaRPr lang="en-US" dirty="0"/>
          </a:p>
          <a:p>
            <a:endParaRPr lang="en-US" dirty="0"/>
          </a:p>
          <a:p>
            <a:endParaRPr lang="en-US" dirty="0"/>
          </a:p>
          <a:p>
            <a:r>
              <a:rPr lang="en-US" dirty="0"/>
              <a:t>HAVING AN IMPLICIT BIAS DOES NOT MAKE YOU A BAD PERSON!!</a:t>
            </a:r>
          </a:p>
        </p:txBody>
      </p:sp>
    </p:spTree>
    <p:extLst>
      <p:ext uri="{BB962C8B-B14F-4D97-AF65-F5344CB8AC3E}">
        <p14:creationId xmlns:p14="http://schemas.microsoft.com/office/powerpoint/2010/main" val="546299202"/>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Lena Olive Smith quote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“Perhaps the jurors were, with few exceptions, conscientious in their expressions of no race prejudice, yet it is common knowledge a feeling can be so dormant and subject to one’s sub-consciousness, that one is wholly ignorant of its existence.</a:t>
            </a:r>
          </a:p>
          <a:p>
            <a:endParaRPr lang="en-US" dirty="0"/>
          </a:p>
          <a:p>
            <a:pPr marL="0" indent="0">
              <a:buNone/>
            </a:pPr>
            <a:r>
              <a:rPr lang="en-US" dirty="0"/>
              <a:t>But if the proper stimulus is applied it comes to the front end and more often than not, one is deceived in believing that it is justice speaking to him, when in fact it is prejudice, blinding him to all justice and </a:t>
            </a:r>
            <a:r>
              <a:rPr lang="en-US"/>
              <a:t>fairness.”</a:t>
            </a:r>
            <a:endParaRPr lang="en-US" dirty="0"/>
          </a:p>
        </p:txBody>
      </p:sp>
    </p:spTree>
    <p:extLst>
      <p:ext uri="{BB962C8B-B14F-4D97-AF65-F5344CB8AC3E}">
        <p14:creationId xmlns:p14="http://schemas.microsoft.com/office/powerpoint/2010/main" val="4184277074"/>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163624" cy="828593"/>
          </a:xfrm>
        </p:spPr>
        <p:txBody>
          <a:bodyPr/>
          <a:lstStyle/>
          <a:p>
            <a:r>
              <a:rPr lang="en-US" dirty="0"/>
              <a:t>IMPLICIT BIAS</a:t>
            </a:r>
          </a:p>
        </p:txBody>
      </p:sp>
      <p:sp>
        <p:nvSpPr>
          <p:cNvPr id="3" name="Content Placeholder 2"/>
          <p:cNvSpPr>
            <a:spLocks noGrp="1"/>
          </p:cNvSpPr>
          <p:nvPr>
            <p:ph idx="1"/>
          </p:nvPr>
        </p:nvSpPr>
        <p:spPr>
          <a:xfrm>
            <a:off x="502920" y="1438194"/>
            <a:ext cx="8183880" cy="4193274"/>
          </a:xfrm>
        </p:spPr>
        <p:txBody>
          <a:bodyPr>
            <a:normAutofit fontScale="85000" lnSpcReduction="20000"/>
          </a:bodyPr>
          <a:lstStyle/>
          <a:p>
            <a:pPr marL="0" indent="0">
              <a:buNone/>
            </a:pPr>
            <a:r>
              <a:rPr lang="en-US" dirty="0"/>
              <a:t>Affects:</a:t>
            </a:r>
          </a:p>
          <a:p>
            <a:r>
              <a:rPr lang="en-US" dirty="0"/>
              <a:t>The Administration of Justice</a:t>
            </a:r>
          </a:p>
          <a:p>
            <a:r>
              <a:rPr lang="en-US" dirty="0"/>
              <a:t>The Public’s perception of you, your courthouse, your office, and your community</a:t>
            </a:r>
          </a:p>
          <a:p>
            <a:r>
              <a:rPr lang="en-US" dirty="0"/>
              <a:t>Your reputation</a:t>
            </a:r>
          </a:p>
          <a:p>
            <a:endParaRPr lang="en-US" dirty="0"/>
          </a:p>
          <a:p>
            <a:pPr marL="0" indent="0">
              <a:buNone/>
            </a:pPr>
            <a:r>
              <a:rPr lang="en-US" dirty="0"/>
              <a:t>Can be perceived as:</a:t>
            </a:r>
          </a:p>
          <a:p>
            <a:r>
              <a:rPr lang="en-US" dirty="0"/>
              <a:t>racism, sexism, homophobia, classism, etc.</a:t>
            </a:r>
          </a:p>
          <a:p>
            <a:r>
              <a:rPr lang="en-US" dirty="0"/>
              <a:t>discrimination or harassment</a:t>
            </a:r>
          </a:p>
          <a:p>
            <a:endParaRPr lang="en-US" dirty="0"/>
          </a:p>
          <a:p>
            <a:pPr marL="0" indent="0" algn="ctr">
              <a:buNone/>
            </a:pPr>
            <a:r>
              <a:rPr lang="en-US" b="1" dirty="0">
                <a:solidFill>
                  <a:schemeClr val="accent1"/>
                </a:solidFill>
              </a:rPr>
              <a:t>THE IMPACT: IS HURTFUL!!!!!</a:t>
            </a:r>
          </a:p>
          <a:p>
            <a:pPr marL="0" indent="0" algn="ctr">
              <a:buNone/>
            </a:pPr>
            <a:r>
              <a:rPr lang="en-US" b="1" dirty="0">
                <a:solidFill>
                  <a:schemeClr val="accent1"/>
                </a:solidFill>
              </a:rPr>
              <a:t>CAN BE DEADLY!!!!!!!</a:t>
            </a:r>
          </a:p>
          <a:p>
            <a:endParaRPr lang="en-US" dirty="0"/>
          </a:p>
          <a:p>
            <a:endParaRPr lang="en-US" dirty="0"/>
          </a:p>
          <a:p>
            <a:endParaRPr lang="en-US" dirty="0"/>
          </a:p>
        </p:txBody>
      </p:sp>
    </p:spTree>
    <p:extLst>
      <p:ext uri="{BB962C8B-B14F-4D97-AF65-F5344CB8AC3E}">
        <p14:creationId xmlns:p14="http://schemas.microsoft.com/office/powerpoint/2010/main" val="4012056036"/>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Acting Out Bias</a:t>
            </a:r>
          </a:p>
        </p:txBody>
      </p:sp>
      <p:pic>
        <p:nvPicPr>
          <p:cNvPr id="5" name="Content Placeholder 4" descr="sexism.jpg"/>
          <p:cNvPicPr>
            <a:picLocks noGrp="1" noChangeAspect="1"/>
          </p:cNvPicPr>
          <p:nvPr>
            <p:ph sz="half" idx="1"/>
          </p:nvPr>
        </p:nvPicPr>
        <p:blipFill>
          <a:blip r:embed="rId3"/>
          <a:stretch>
            <a:fillRect/>
          </a:stretch>
        </p:blipFill>
        <p:spPr>
          <a:xfrm>
            <a:off x="2057400" y="1905000"/>
            <a:ext cx="5112041" cy="2971800"/>
          </a:xfrm>
        </p:spPr>
      </p:pic>
      <p:sp>
        <p:nvSpPr>
          <p:cNvPr id="4" name="Content Placeholder 3"/>
          <p:cNvSpPr>
            <a:spLocks noGrp="1"/>
          </p:cNvSpPr>
          <p:nvPr>
            <p:ph sz="half" idx="2"/>
          </p:nvPr>
        </p:nvSpPr>
        <p:spPr>
          <a:xfrm>
            <a:off x="5867400" y="1600200"/>
            <a:ext cx="2819400" cy="4525963"/>
          </a:xfrm>
        </p:spPr>
        <p:txBody>
          <a:bodyPr/>
          <a:lstStyle/>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249362"/>
          </a:xfrm>
        </p:spPr>
        <p:txBody>
          <a:bodyPr>
            <a:normAutofit/>
          </a:bodyPr>
          <a:lstStyle/>
          <a:p>
            <a:pPr algn="ctr"/>
            <a:r>
              <a:rPr lang="en-US" dirty="0"/>
              <a:t>Reinforcing Bias</a:t>
            </a:r>
            <a:br>
              <a:rPr lang="en-US" dirty="0"/>
            </a:br>
            <a:r>
              <a:rPr lang="en-US" dirty="0"/>
              <a:t>With the “Experiment of One”</a:t>
            </a:r>
          </a:p>
        </p:txBody>
      </p:sp>
      <p:sp>
        <p:nvSpPr>
          <p:cNvPr id="3" name="Content Placeholder 2"/>
          <p:cNvSpPr>
            <a:spLocks noGrp="1"/>
          </p:cNvSpPr>
          <p:nvPr>
            <p:ph sz="half" idx="1"/>
          </p:nvPr>
        </p:nvSpPr>
        <p:spPr>
          <a:xfrm>
            <a:off x="1219200" y="1752600"/>
            <a:ext cx="3227072" cy="4060517"/>
          </a:xfrm>
        </p:spPr>
        <p:txBody>
          <a:bodyPr/>
          <a:lstStyle/>
          <a:p>
            <a:pPr marL="0" indent="0">
              <a:buNone/>
            </a:pPr>
            <a:r>
              <a:rPr lang="en-US" dirty="0"/>
              <a:t>Experiment	</a:t>
            </a:r>
          </a:p>
        </p:txBody>
      </p:sp>
      <p:sp>
        <p:nvSpPr>
          <p:cNvPr id="4" name="Content Placeholder 3"/>
          <p:cNvSpPr>
            <a:spLocks noGrp="1"/>
          </p:cNvSpPr>
          <p:nvPr>
            <p:ph sz="half" idx="2"/>
          </p:nvPr>
        </p:nvSpPr>
        <p:spPr>
          <a:xfrm>
            <a:off x="6096000" y="1752600"/>
            <a:ext cx="2590800" cy="4525963"/>
          </a:xfrm>
        </p:spPr>
        <p:txBody>
          <a:bodyPr/>
          <a:lstStyle/>
          <a:p>
            <a:pPr marL="0" indent="0">
              <a:buNone/>
            </a:pPr>
            <a:r>
              <a:rPr lang="en-US" dirty="0"/>
              <a:t>Take-Away</a:t>
            </a:r>
          </a:p>
        </p:txBody>
      </p:sp>
      <p:pic>
        <p:nvPicPr>
          <p:cNvPr id="6" name="Picture 5" descr="How it Works"/>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286000"/>
            <a:ext cx="6400800" cy="3173506"/>
          </a:xfrm>
          <a:prstGeom prst="rect">
            <a:avLst/>
          </a:prstGeom>
          <a:noFill/>
          <a:ln>
            <a:noFill/>
          </a:ln>
        </p:spPr>
      </p:pic>
    </p:spTree>
    <p:extLst>
      <p:ext uri="{BB962C8B-B14F-4D97-AF65-F5344CB8AC3E}">
        <p14:creationId xmlns:p14="http://schemas.microsoft.com/office/powerpoint/2010/main" val="896888993"/>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p:txBody>
          <a:bodyPr/>
          <a:lstStyle/>
          <a:p>
            <a:fld id="{4E4CE629-8955-462D-9230-A501247035E4}" type="slidenum">
              <a:rPr lang="en-US" smtClean="0"/>
              <a:t>15</a:t>
            </a:fld>
            <a:endParaRPr lang="en-US"/>
          </a:p>
        </p:txBody>
      </p:sp>
      <p:sp>
        <p:nvSpPr>
          <p:cNvPr id="6" name="Title 4"/>
          <p:cNvSpPr>
            <a:spLocks noGrp="1"/>
          </p:cNvSpPr>
          <p:nvPr>
            <p:ph type="title"/>
          </p:nvPr>
        </p:nvSpPr>
        <p:spPr>
          <a:xfrm>
            <a:off x="511023" y="485864"/>
            <a:ext cx="8229600" cy="800100"/>
          </a:xfrm>
        </p:spPr>
        <p:txBody>
          <a:bodyPr>
            <a:normAutofit/>
          </a:bodyPr>
          <a:lstStyle/>
          <a:p>
            <a:r>
              <a:rPr lang="en-US" dirty="0">
                <a:ea typeface="Calibri" panose="020F0502020204030204" pitchFamily="34" charset="0"/>
                <a:cs typeface="Times New Roman" panose="02020603050405020304" pitchFamily="18" charset="0"/>
              </a:rPr>
              <a:t>Unconscious Bias: In the News</a:t>
            </a:r>
            <a:r>
              <a:rPr lang="en-US" b="1" dirty="0">
                <a:ea typeface="Calibri" panose="020F0502020204030204" pitchFamily="34" charset="0"/>
                <a:cs typeface="Times New Roman" panose="02020603050405020304" pitchFamily="18" charset="0"/>
              </a:rPr>
              <a:t>  </a:t>
            </a:r>
            <a:endParaRPr lang="en-US" b="1" dirty="0"/>
          </a:p>
        </p:txBody>
      </p:sp>
      <p:pic>
        <p:nvPicPr>
          <p:cNvPr id="7" name="Picture 2" descr="New Orleans"/>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bwMode="auto">
          <a:xfrm>
            <a:off x="589478" y="1721570"/>
            <a:ext cx="3210497" cy="204997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New Orlea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1253" y="1452599"/>
            <a:ext cx="1688056" cy="241954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11023" y="3877654"/>
            <a:ext cx="4572000" cy="1741502"/>
          </a:xfrm>
          <a:prstGeom prst="rect">
            <a:avLst/>
          </a:prstGeom>
        </p:spPr>
        <p:txBody>
          <a:bodyPr>
            <a:spAutoFit/>
          </a:bodyPr>
          <a:lstStyle/>
          <a:p>
            <a:pPr>
              <a:lnSpc>
                <a:spcPct val="107000"/>
              </a:lnSpc>
              <a:spcAft>
                <a:spcPts val="600"/>
              </a:spcAft>
            </a:pPr>
            <a:r>
              <a:rPr lang="en-US" sz="1200" b="1" dirty="0">
                <a:solidFill>
                  <a:srgbClr val="111111"/>
                </a:solidFill>
                <a:ea typeface="Calibri" panose="020F0502020204030204" pitchFamily="34" charset="0"/>
                <a:cs typeface="Times New Roman" panose="02020603050405020304" pitchFamily="18" charset="0"/>
              </a:rPr>
              <a:t>AP - Tue Aug 30,11:31 AM ET</a:t>
            </a:r>
            <a:br>
              <a:rPr lang="en-US" sz="1200" b="1" dirty="0">
                <a:solidFill>
                  <a:srgbClr val="111111"/>
                </a:solidFill>
                <a:ea typeface="Calibri" panose="020F0502020204030204" pitchFamily="34" charset="0"/>
                <a:cs typeface="Times New Roman" panose="02020603050405020304" pitchFamily="18" charset="0"/>
              </a:rPr>
            </a:br>
            <a:r>
              <a:rPr lang="en-US" sz="600" b="1" dirty="0">
                <a:solidFill>
                  <a:srgbClr val="111111"/>
                </a:solidFill>
                <a:ea typeface="Calibri" panose="020F0502020204030204" pitchFamily="34" charset="0"/>
                <a:cs typeface="Times New Roman" panose="02020603050405020304" pitchFamily="18" charset="0"/>
              </a:rPr>
              <a:t>  </a:t>
            </a:r>
            <a:br>
              <a:rPr lang="en-US" sz="1200" b="1" dirty="0">
                <a:solidFill>
                  <a:srgbClr val="111111"/>
                </a:solidFill>
                <a:ea typeface="Calibri" panose="020F0502020204030204" pitchFamily="34" charset="0"/>
                <a:cs typeface="Times New Roman" panose="02020603050405020304" pitchFamily="18" charset="0"/>
              </a:rPr>
            </a:br>
            <a:r>
              <a:rPr lang="en-US" sz="1200" dirty="0">
                <a:solidFill>
                  <a:srgbClr val="111111"/>
                </a:solidFill>
                <a:ea typeface="Calibri" panose="020F0502020204030204" pitchFamily="34" charset="0"/>
                <a:cs typeface="Times New Roman" panose="02020603050405020304" pitchFamily="18" charset="0"/>
              </a:rPr>
              <a:t>AP caption:</a:t>
            </a:r>
            <a:br>
              <a:rPr lang="en-US" sz="1200" dirty="0">
                <a:solidFill>
                  <a:srgbClr val="111111"/>
                </a:solidFill>
                <a:ea typeface="Calibri" panose="020F0502020204030204" pitchFamily="34" charset="0"/>
                <a:cs typeface="Times New Roman" panose="02020603050405020304" pitchFamily="18" charset="0"/>
              </a:rPr>
            </a:br>
            <a:r>
              <a:rPr lang="en-US" sz="600" dirty="0">
                <a:solidFill>
                  <a:srgbClr val="111111"/>
                </a:solidFill>
                <a:ea typeface="Calibri" panose="020F0502020204030204" pitchFamily="34" charset="0"/>
                <a:cs typeface="Times New Roman" panose="02020603050405020304" pitchFamily="18" charset="0"/>
              </a:rPr>
              <a:t>  </a:t>
            </a:r>
            <a:br>
              <a:rPr lang="en-US" sz="1200" dirty="0">
                <a:solidFill>
                  <a:srgbClr val="111111"/>
                </a:solidFill>
                <a:ea typeface="Calibri" panose="020F0502020204030204" pitchFamily="34" charset="0"/>
                <a:cs typeface="Times New Roman" panose="02020603050405020304" pitchFamily="18" charset="0"/>
              </a:rPr>
            </a:br>
            <a:r>
              <a:rPr lang="en-US" sz="1200" dirty="0">
                <a:solidFill>
                  <a:srgbClr val="111111"/>
                </a:solidFill>
                <a:ea typeface="Calibri" panose="020F0502020204030204" pitchFamily="34" charset="0"/>
                <a:cs typeface="Times New Roman" panose="02020603050405020304" pitchFamily="18" charset="0"/>
              </a:rPr>
              <a:t>A young man walks through chest deep flood water after </a:t>
            </a:r>
            <a:r>
              <a:rPr lang="en-US" sz="1200" b="1" dirty="0">
                <a:solidFill>
                  <a:srgbClr val="111111"/>
                </a:solidFill>
                <a:ea typeface="Calibri" panose="020F0502020204030204" pitchFamily="34" charset="0"/>
                <a:cs typeface="Times New Roman" panose="02020603050405020304" pitchFamily="18" charset="0"/>
              </a:rPr>
              <a:t>looting a grocery store </a:t>
            </a:r>
            <a:r>
              <a:rPr lang="en-US" sz="1200" dirty="0">
                <a:solidFill>
                  <a:srgbClr val="111111"/>
                </a:solidFill>
                <a:ea typeface="Calibri" panose="020F0502020204030204" pitchFamily="34" charset="0"/>
                <a:cs typeface="Times New Roman" panose="02020603050405020304" pitchFamily="18" charset="0"/>
              </a:rPr>
              <a:t>in New Orleans on Tuesday, Aug. 30, 2005. Flood waters continue to rise in New Orleans after Hurricane Katrina did extensive damage when it made landfall on Monday. </a:t>
            </a:r>
          </a:p>
          <a:p>
            <a:pPr>
              <a:lnSpc>
                <a:spcPct val="107000"/>
              </a:lnSpc>
              <a:spcAft>
                <a:spcPts val="600"/>
              </a:spcAft>
            </a:pPr>
            <a:r>
              <a:rPr lang="en-US" sz="1200" i="1" dirty="0">
                <a:solidFill>
                  <a:srgbClr val="111111"/>
                </a:solidFill>
                <a:ea typeface="Calibri" panose="020F0502020204030204" pitchFamily="34" charset="0"/>
                <a:cs typeface="Times New Roman" panose="02020603050405020304" pitchFamily="18" charset="0"/>
              </a:rPr>
              <a:t>(AP Photo/Dave Martin)</a:t>
            </a:r>
            <a:endParaRPr lang="en-US" sz="1200" i="1" dirty="0">
              <a:ea typeface="Calibri" panose="020F0502020204030204" pitchFamily="34" charset="0"/>
              <a:cs typeface="Times New Roman" panose="02020603050405020304" pitchFamily="18" charset="0"/>
            </a:endParaRPr>
          </a:p>
        </p:txBody>
      </p:sp>
      <p:sp>
        <p:nvSpPr>
          <p:cNvPr id="10" name="Rectangle 9"/>
          <p:cNvSpPr/>
          <p:nvPr/>
        </p:nvSpPr>
        <p:spPr>
          <a:xfrm>
            <a:off x="5083023" y="3957514"/>
            <a:ext cx="3626142" cy="1741502"/>
          </a:xfrm>
          <a:prstGeom prst="rect">
            <a:avLst/>
          </a:prstGeom>
        </p:spPr>
        <p:txBody>
          <a:bodyPr wrap="square">
            <a:spAutoFit/>
          </a:bodyPr>
          <a:lstStyle/>
          <a:p>
            <a:pPr>
              <a:lnSpc>
                <a:spcPct val="107000"/>
              </a:lnSpc>
              <a:spcAft>
                <a:spcPts val="600"/>
              </a:spcAft>
            </a:pPr>
            <a:r>
              <a:rPr lang="en-US" sz="1200" b="1" dirty="0">
                <a:solidFill>
                  <a:srgbClr val="111111"/>
                </a:solidFill>
                <a:ea typeface="Calibri" panose="020F0502020204030204" pitchFamily="34" charset="0"/>
                <a:cs typeface="Times New Roman" panose="02020603050405020304" pitchFamily="18" charset="0"/>
              </a:rPr>
              <a:t>AFP/Getty Images - Tue Aug 30, 3:47 AM ET</a:t>
            </a:r>
            <a:br>
              <a:rPr lang="en-US" sz="1200" b="1" dirty="0">
                <a:solidFill>
                  <a:srgbClr val="111111"/>
                </a:solidFill>
                <a:ea typeface="Calibri" panose="020F0502020204030204" pitchFamily="34" charset="0"/>
                <a:cs typeface="Times New Roman" panose="02020603050405020304" pitchFamily="18" charset="0"/>
              </a:rPr>
            </a:br>
            <a:r>
              <a:rPr lang="en-US" sz="600" b="1" dirty="0">
                <a:solidFill>
                  <a:srgbClr val="111111"/>
                </a:solidFill>
                <a:ea typeface="Calibri" panose="020F0502020204030204" pitchFamily="34" charset="0"/>
                <a:cs typeface="Times New Roman" panose="02020603050405020304" pitchFamily="18" charset="0"/>
              </a:rPr>
              <a:t>  </a:t>
            </a:r>
            <a:br>
              <a:rPr lang="en-US" sz="1200" b="1" dirty="0">
                <a:solidFill>
                  <a:srgbClr val="111111"/>
                </a:solidFill>
                <a:ea typeface="Calibri" panose="020F0502020204030204" pitchFamily="34" charset="0"/>
                <a:cs typeface="Times New Roman" panose="02020603050405020304" pitchFamily="18" charset="0"/>
              </a:rPr>
            </a:br>
            <a:r>
              <a:rPr lang="en-US" sz="1200" dirty="0">
                <a:solidFill>
                  <a:srgbClr val="111111"/>
                </a:solidFill>
                <a:ea typeface="Calibri" panose="020F0502020204030204" pitchFamily="34" charset="0"/>
                <a:cs typeface="Times New Roman" panose="02020603050405020304" pitchFamily="18" charset="0"/>
              </a:rPr>
              <a:t>AFP/Getty Images caption:</a:t>
            </a:r>
            <a:br>
              <a:rPr lang="en-US" sz="1200" dirty="0">
                <a:solidFill>
                  <a:srgbClr val="111111"/>
                </a:solidFill>
                <a:ea typeface="Calibri" panose="020F0502020204030204" pitchFamily="34" charset="0"/>
                <a:cs typeface="Times New Roman" panose="02020603050405020304" pitchFamily="18" charset="0"/>
              </a:rPr>
            </a:br>
            <a:r>
              <a:rPr lang="en-US" sz="600" dirty="0">
                <a:solidFill>
                  <a:srgbClr val="111111"/>
                </a:solidFill>
                <a:ea typeface="Calibri" panose="020F0502020204030204" pitchFamily="34" charset="0"/>
                <a:cs typeface="Times New Roman" panose="02020603050405020304" pitchFamily="18" charset="0"/>
              </a:rPr>
              <a:t>  </a:t>
            </a:r>
            <a:br>
              <a:rPr lang="en-US" sz="1200" dirty="0">
                <a:solidFill>
                  <a:srgbClr val="111111"/>
                </a:solidFill>
                <a:ea typeface="Calibri" panose="020F0502020204030204" pitchFamily="34" charset="0"/>
                <a:cs typeface="Times New Roman" panose="02020603050405020304" pitchFamily="18" charset="0"/>
              </a:rPr>
            </a:br>
            <a:r>
              <a:rPr lang="en-US" sz="1200" dirty="0">
                <a:solidFill>
                  <a:srgbClr val="111111"/>
                </a:solidFill>
                <a:ea typeface="Calibri" panose="020F0502020204030204" pitchFamily="34" charset="0"/>
                <a:cs typeface="Times New Roman" panose="02020603050405020304" pitchFamily="18" charset="0"/>
              </a:rPr>
              <a:t>Two </a:t>
            </a:r>
            <a:r>
              <a:rPr lang="en-US" sz="1200" b="1" dirty="0">
                <a:solidFill>
                  <a:srgbClr val="111111"/>
                </a:solidFill>
                <a:ea typeface="Calibri" panose="020F0502020204030204" pitchFamily="34" charset="0"/>
                <a:cs typeface="Times New Roman" panose="02020603050405020304" pitchFamily="18" charset="0"/>
              </a:rPr>
              <a:t>residents </a:t>
            </a:r>
            <a:r>
              <a:rPr lang="en-US" sz="1200" dirty="0">
                <a:solidFill>
                  <a:srgbClr val="111111"/>
                </a:solidFill>
                <a:ea typeface="Calibri" panose="020F0502020204030204" pitchFamily="34" charset="0"/>
                <a:cs typeface="Times New Roman" panose="02020603050405020304" pitchFamily="18" charset="0"/>
              </a:rPr>
              <a:t>wade through chest-deep water after</a:t>
            </a:r>
            <a:r>
              <a:rPr lang="en-US" sz="1200" b="1" dirty="0">
                <a:solidFill>
                  <a:srgbClr val="111111"/>
                </a:solidFill>
                <a:ea typeface="Calibri" panose="020F0502020204030204" pitchFamily="34" charset="0"/>
                <a:cs typeface="Times New Roman" panose="02020603050405020304" pitchFamily="18" charset="0"/>
              </a:rPr>
              <a:t> finding bread and soda </a:t>
            </a:r>
            <a:r>
              <a:rPr lang="en-US" sz="1200" dirty="0">
                <a:solidFill>
                  <a:srgbClr val="111111"/>
                </a:solidFill>
                <a:ea typeface="Calibri" panose="020F0502020204030204" pitchFamily="34" charset="0"/>
                <a:cs typeface="Times New Roman" panose="02020603050405020304" pitchFamily="18" charset="0"/>
              </a:rPr>
              <a:t>from a local grocery store after Hurricane Katrina came through the area in New Orleans, Louisiana.</a:t>
            </a:r>
          </a:p>
          <a:p>
            <a:pPr>
              <a:lnSpc>
                <a:spcPct val="107000"/>
              </a:lnSpc>
              <a:spcAft>
                <a:spcPts val="600"/>
              </a:spcAft>
            </a:pPr>
            <a:r>
              <a:rPr lang="en-US" sz="1200" i="1" dirty="0">
                <a:solidFill>
                  <a:srgbClr val="111111"/>
                </a:solidFill>
                <a:ea typeface="Calibri" panose="020F0502020204030204" pitchFamily="34" charset="0"/>
                <a:cs typeface="Times New Roman" panose="02020603050405020304" pitchFamily="18" charset="0"/>
              </a:rPr>
              <a:t>(AFP/Getty Images/Chris </a:t>
            </a:r>
            <a:r>
              <a:rPr lang="en-US" sz="1200" i="1" dirty="0" err="1">
                <a:solidFill>
                  <a:srgbClr val="111111"/>
                </a:solidFill>
                <a:ea typeface="Calibri" panose="020F0502020204030204" pitchFamily="34" charset="0"/>
                <a:cs typeface="Times New Roman" panose="02020603050405020304" pitchFamily="18" charset="0"/>
              </a:rPr>
              <a:t>Graythen</a:t>
            </a:r>
            <a:r>
              <a:rPr lang="en-US" sz="1200" i="1" dirty="0">
                <a:solidFill>
                  <a:srgbClr val="111111"/>
                </a:solidFill>
                <a:ea typeface="Calibri" panose="020F0502020204030204" pitchFamily="34" charset="0"/>
                <a:cs typeface="Times New Roman" panose="02020603050405020304" pitchFamily="18" charset="0"/>
              </a:rPr>
              <a:t>)</a:t>
            </a:r>
            <a:endParaRPr lang="en-US" sz="1200" i="1" dirty="0">
              <a:ea typeface="Calibri" panose="020F0502020204030204" pitchFamily="34" charset="0"/>
              <a:cs typeface="Times New Roman" panose="02020603050405020304" pitchFamily="18" charset="0"/>
            </a:endParaRPr>
          </a:p>
        </p:txBody>
      </p:sp>
      <p:sp>
        <p:nvSpPr>
          <p:cNvPr id="2" name="Footer Placeholder 1"/>
          <p:cNvSpPr>
            <a:spLocks noGrp="1"/>
          </p:cNvSpPr>
          <p:nvPr>
            <p:ph type="ftr" sz="quarter" idx="4294967295"/>
          </p:nvPr>
        </p:nvSpPr>
        <p:spPr>
          <a:xfrm>
            <a:off x="2019545" y="5721534"/>
            <a:ext cx="4745736" cy="273844"/>
          </a:xfrm>
        </p:spPr>
        <p:txBody>
          <a:bodyPr/>
          <a:lstStyle/>
          <a:p>
            <a:endParaRPr lang="en-US" dirty="0"/>
          </a:p>
        </p:txBody>
      </p:sp>
      <p:sp>
        <p:nvSpPr>
          <p:cNvPr id="11" name="Footer Placeholder 4"/>
          <p:cNvSpPr txBox="1">
            <a:spLocks/>
          </p:cNvSpPr>
          <p:nvPr/>
        </p:nvSpPr>
        <p:spPr>
          <a:xfrm>
            <a:off x="0" y="5726908"/>
            <a:ext cx="9144000" cy="273842"/>
          </a:xfrm>
          <a:prstGeom prst="rect">
            <a:avLst/>
          </a:prstGeom>
        </p:spPr>
        <p:txBody>
          <a:bodyPr vert="horz" lIns="68580" tIns="34290" rIns="68580" bIns="34290" rtlCol="0" anchor="ctr"/>
          <a:lstStyle>
            <a:defPPr>
              <a:defRPr lang="en-US"/>
            </a:defPPr>
            <a:lvl1pPr marL="0" algn="l" defTabSz="914400" rtl="0" eaLnBrk="1" latinLnBrk="0" hangingPunct="1">
              <a:defRPr sz="11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825" dirty="0">
                <a:solidFill>
                  <a:schemeClr val="bg1">
                    <a:lumMod val="50000"/>
                  </a:schemeClr>
                </a:solidFill>
              </a:rPr>
              <a:t> </a:t>
            </a:r>
          </a:p>
        </p:txBody>
      </p:sp>
    </p:spTree>
    <p:extLst>
      <p:ext uri="{BB962C8B-B14F-4D97-AF65-F5344CB8AC3E}">
        <p14:creationId xmlns:p14="http://schemas.microsoft.com/office/powerpoint/2010/main" val="4175256571"/>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Implicit Association Test (IAT)</a:t>
            </a:r>
          </a:p>
        </p:txBody>
      </p:sp>
      <p:sp>
        <p:nvSpPr>
          <p:cNvPr id="3" name="Content Placeholder 2"/>
          <p:cNvSpPr>
            <a:spLocks noGrp="1"/>
          </p:cNvSpPr>
          <p:nvPr>
            <p:ph idx="1"/>
          </p:nvPr>
        </p:nvSpPr>
        <p:spPr/>
        <p:txBody>
          <a:bodyPr>
            <a:normAutofit/>
          </a:bodyPr>
          <a:lstStyle/>
          <a:p>
            <a:pPr marL="0" indent="0">
              <a:buNone/>
            </a:pPr>
            <a:r>
              <a:rPr lang="en-US" sz="2400" dirty="0">
                <a:solidFill>
                  <a:srgbClr val="0070C0"/>
                </a:solidFill>
              </a:rPr>
              <a:t>Measures the strength of associations between </a:t>
            </a:r>
          </a:p>
          <a:p>
            <a:r>
              <a:rPr lang="en-US" sz="2400" dirty="0"/>
              <a:t>Concepts</a:t>
            </a:r>
          </a:p>
          <a:p>
            <a:r>
              <a:rPr lang="en-US" sz="2400" dirty="0"/>
              <a:t>Evaluations</a:t>
            </a:r>
          </a:p>
          <a:p>
            <a:r>
              <a:rPr lang="en-US" sz="2400" dirty="0"/>
              <a:t>Stereotypes</a:t>
            </a:r>
          </a:p>
        </p:txBody>
      </p:sp>
      <p:sp>
        <p:nvSpPr>
          <p:cNvPr id="4" name="Footer Placeholder 4"/>
          <p:cNvSpPr txBox="1">
            <a:spLocks/>
          </p:cNvSpPr>
          <p:nvPr/>
        </p:nvSpPr>
        <p:spPr>
          <a:xfrm>
            <a:off x="0" y="5726908"/>
            <a:ext cx="9144000" cy="273842"/>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830" dirty="0">
                <a:solidFill>
                  <a:schemeClr val="bg1">
                    <a:lumMod val="50000"/>
                  </a:schemeClr>
                </a:solidFill>
              </a:rPr>
              <a:t> </a:t>
            </a:r>
          </a:p>
        </p:txBody>
      </p:sp>
      <p:pic>
        <p:nvPicPr>
          <p:cNvPr id="5" name="Picture 4"/>
          <p:cNvPicPr>
            <a:picLocks noChangeAspect="1"/>
          </p:cNvPicPr>
          <p:nvPr/>
        </p:nvPicPr>
        <p:blipFill>
          <a:blip r:embed="rId2"/>
          <a:stretch>
            <a:fillRect/>
          </a:stretch>
        </p:blipFill>
        <p:spPr>
          <a:xfrm>
            <a:off x="4419600" y="4267200"/>
            <a:ext cx="4103225" cy="1206831"/>
          </a:xfrm>
          <a:prstGeom prst="rect">
            <a:avLst/>
          </a:prstGeom>
        </p:spPr>
      </p:pic>
    </p:spTree>
    <p:extLst>
      <p:ext uri="{BB962C8B-B14F-4D97-AF65-F5344CB8AC3E}">
        <p14:creationId xmlns:p14="http://schemas.microsoft.com/office/powerpoint/2010/main" val="16500848"/>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Reflection of IAT test</a:t>
            </a:r>
            <a:br>
              <a:rPr lang="en-US" dirty="0"/>
            </a:br>
            <a:r>
              <a:rPr lang="en-US" sz="2700" dirty="0">
                <a:solidFill>
                  <a:srgbClr val="7030A0"/>
                </a:solidFill>
              </a:rPr>
              <a:t>In small group, please discuss.  Report back to entire group.</a:t>
            </a:r>
          </a:p>
        </p:txBody>
      </p:sp>
      <p:sp>
        <p:nvSpPr>
          <p:cNvPr id="3" name="Content Placeholder 2"/>
          <p:cNvSpPr>
            <a:spLocks noGrp="1"/>
          </p:cNvSpPr>
          <p:nvPr>
            <p:ph idx="1"/>
          </p:nvPr>
        </p:nvSpPr>
        <p:spPr/>
        <p:txBody>
          <a:bodyPr>
            <a:normAutofit/>
          </a:bodyPr>
          <a:lstStyle/>
          <a:p>
            <a:r>
              <a:rPr lang="en-US" dirty="0"/>
              <a:t>Were you surprised by the results of test?  Explain.</a:t>
            </a:r>
          </a:p>
          <a:p>
            <a:r>
              <a:rPr lang="en-US" dirty="0"/>
              <a:t>How can having this bias impact you or others - in your workplace; your home environment?</a:t>
            </a:r>
          </a:p>
          <a:p>
            <a:r>
              <a:rPr lang="en-US" dirty="0"/>
              <a:t>How can you interrupt this bias?</a:t>
            </a:r>
          </a:p>
          <a:p>
            <a:r>
              <a:rPr lang="en-US" dirty="0"/>
              <a:t>Share a bias situation where you were a:</a:t>
            </a:r>
          </a:p>
          <a:p>
            <a:pPr lvl="1"/>
            <a:r>
              <a:rPr lang="en-US" dirty="0"/>
              <a:t>Victim, or</a:t>
            </a:r>
          </a:p>
          <a:p>
            <a:pPr lvl="1"/>
            <a:r>
              <a:rPr lang="en-US" dirty="0"/>
              <a:t>Witness, or</a:t>
            </a:r>
          </a:p>
          <a:p>
            <a:pPr lvl="1"/>
            <a:r>
              <a:rPr lang="en-US" dirty="0"/>
              <a:t>Participant.</a:t>
            </a:r>
          </a:p>
          <a:p>
            <a:pPr marL="347472" lvl="1" indent="0">
              <a:buNone/>
            </a:pPr>
            <a:r>
              <a:rPr lang="en-US" dirty="0">
                <a:solidFill>
                  <a:schemeClr val="tx1"/>
                </a:solidFill>
              </a:rPr>
              <a:t>How would you handle it now after tonight’s discussion?</a:t>
            </a:r>
          </a:p>
        </p:txBody>
      </p:sp>
    </p:spTree>
    <p:extLst>
      <p:ext uri="{BB962C8B-B14F-4D97-AF65-F5344CB8AC3E}">
        <p14:creationId xmlns:p14="http://schemas.microsoft.com/office/powerpoint/2010/main" val="1236350874"/>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6700" y="533400"/>
            <a:ext cx="8686800" cy="2057400"/>
          </a:xfrm>
        </p:spPr>
        <p:txBody>
          <a:bodyPr anchor="ctr">
            <a:normAutofit/>
          </a:bodyPr>
          <a:lstStyle/>
          <a:p>
            <a:pPr algn="ctr"/>
            <a:r>
              <a:rPr lang="en-US" dirty="0"/>
              <a:t>HOW DO YOU RECOGNIZE THE BIAS?</a:t>
            </a:r>
            <a:br>
              <a:rPr lang="en-US" dirty="0"/>
            </a:br>
            <a:endParaRPr lang="en-US" dirty="0"/>
          </a:p>
        </p:txBody>
      </p:sp>
      <p:sp>
        <p:nvSpPr>
          <p:cNvPr id="7" name="Text Placeholder 6"/>
          <p:cNvSpPr>
            <a:spLocks noGrp="1"/>
          </p:cNvSpPr>
          <p:nvPr>
            <p:ph type="body" idx="2"/>
          </p:nvPr>
        </p:nvSpPr>
        <p:spPr>
          <a:xfrm>
            <a:off x="685800" y="762000"/>
            <a:ext cx="7848600" cy="5148263"/>
          </a:xfrm>
        </p:spPr>
        <p:txBody>
          <a:bodyPr>
            <a:normAutofit/>
          </a:bodyPr>
          <a:lstStyle/>
          <a:p>
            <a:endParaRPr lang="en-US" sz="1800" dirty="0">
              <a:solidFill>
                <a:schemeClr val="bg2"/>
              </a:solidFill>
            </a:endParaRPr>
          </a:p>
          <a:p>
            <a:endParaRPr lang="en-US" sz="1800" dirty="0"/>
          </a:p>
          <a:p>
            <a:r>
              <a:rPr lang="en-US" sz="2400" dirty="0"/>
              <a:t>Race</a:t>
            </a:r>
          </a:p>
          <a:p>
            <a:r>
              <a:rPr lang="en-US" sz="2400" dirty="0"/>
              <a:t>Gender</a:t>
            </a:r>
          </a:p>
          <a:p>
            <a:r>
              <a:rPr lang="en-US" sz="2400" dirty="0"/>
              <a:t>Religion</a:t>
            </a:r>
          </a:p>
          <a:p>
            <a:r>
              <a:rPr lang="en-US" sz="2400" dirty="0"/>
              <a:t>Culture</a:t>
            </a:r>
          </a:p>
          <a:p>
            <a:r>
              <a:rPr lang="en-US" sz="2400" dirty="0"/>
              <a:t>Profession</a:t>
            </a:r>
          </a:p>
          <a:p>
            <a:r>
              <a:rPr lang="en-US" sz="2400" dirty="0"/>
              <a:t>Appearance (weight, dress, accent)</a:t>
            </a:r>
          </a:p>
          <a:p>
            <a:r>
              <a:rPr lang="en-US" sz="2400" dirty="0"/>
              <a:t>Sophistication</a:t>
            </a:r>
          </a:p>
          <a:p>
            <a:r>
              <a:rPr lang="en-US" sz="2400" dirty="0"/>
              <a:t>Accent</a:t>
            </a:r>
          </a:p>
          <a:p>
            <a:r>
              <a:rPr lang="en-US" sz="2400" dirty="0"/>
              <a:t>Age</a:t>
            </a:r>
          </a:p>
          <a:p>
            <a:r>
              <a:rPr lang="en-US" sz="2400" dirty="0"/>
              <a:t>Sexual Identity?/Sexual Orientation</a:t>
            </a:r>
          </a:p>
          <a:p>
            <a:r>
              <a:rPr lang="en-US" sz="2400" dirty="0"/>
              <a:t>Others?</a:t>
            </a:r>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half" idx="1"/>
          </p:nvPr>
        </p:nvSpPr>
        <p:spPr>
          <a:xfrm>
            <a:off x="533400" y="685800"/>
            <a:ext cx="7977184" cy="5029202"/>
          </a:xfrm>
        </p:spPr>
        <p:txBody>
          <a:bodyPr>
            <a:normAutofit lnSpcReduction="10000"/>
          </a:bodyPr>
          <a:lstStyle/>
          <a:p>
            <a:pPr marL="0" indent="0">
              <a:buNone/>
            </a:pPr>
            <a:r>
              <a:rPr lang="en-US" b="1" dirty="0"/>
              <a:t>Be aware of the signals you give</a:t>
            </a:r>
            <a:r>
              <a:rPr lang="en-US" dirty="0"/>
              <a:t>:</a:t>
            </a:r>
          </a:p>
          <a:p>
            <a:r>
              <a:rPr lang="en-US" dirty="0"/>
              <a:t>Facial Expressions</a:t>
            </a:r>
          </a:p>
          <a:p>
            <a:r>
              <a:rPr lang="en-US" dirty="0"/>
              <a:t>Dismissing the idea of one only to embrace it when offered by another (or vice versa)</a:t>
            </a:r>
          </a:p>
          <a:p>
            <a:r>
              <a:rPr lang="en-US" dirty="0"/>
              <a:t>Leaving someone off a group e-mail</a:t>
            </a:r>
          </a:p>
          <a:p>
            <a:r>
              <a:rPr lang="en-US" dirty="0"/>
              <a:t>Addressing some employees by chummy nicknames</a:t>
            </a:r>
          </a:p>
          <a:p>
            <a:r>
              <a:rPr lang="en-US" dirty="0"/>
              <a:t>Continually mispronouncing a co-worker,  staff, opposing party, another student’s or juror’s name</a:t>
            </a:r>
          </a:p>
          <a:p>
            <a:r>
              <a:rPr lang="en-US" dirty="0"/>
              <a:t>Mixing up individuals of same race, ethnicity or gender with another of the same.</a:t>
            </a:r>
          </a:p>
          <a:p>
            <a:endParaRPr lang="en-US" dirty="0"/>
          </a:p>
        </p:txBody>
      </p:sp>
    </p:spTree>
    <p:extLst>
      <p:ext uri="{BB962C8B-B14F-4D97-AF65-F5344CB8AC3E}">
        <p14:creationId xmlns:p14="http://schemas.microsoft.com/office/powerpoint/2010/main" val="4069329018"/>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648318" cy="792163"/>
          </a:xfrm>
        </p:spPr>
        <p:txBody>
          <a:bodyPr/>
          <a:lstStyle/>
          <a:p>
            <a:r>
              <a:rPr lang="en-US" dirty="0"/>
              <a:t>Implicit Bias video</a:t>
            </a:r>
          </a:p>
        </p:txBody>
      </p:sp>
      <p:sp>
        <p:nvSpPr>
          <p:cNvPr id="3" name="Content Placeholder 2"/>
          <p:cNvSpPr>
            <a:spLocks noGrp="1"/>
          </p:cNvSpPr>
          <p:nvPr>
            <p:ph idx="1"/>
          </p:nvPr>
        </p:nvSpPr>
        <p:spPr/>
        <p:txBody>
          <a:bodyPr/>
          <a:lstStyle/>
          <a:p>
            <a:r>
              <a:rPr lang="en-US" dirty="0">
                <a:solidFill>
                  <a:srgbClr val="212121"/>
                </a:solidFill>
                <a:latin typeface="Calibri" panose="020F0502020204030204" pitchFamily="34" charset="0"/>
                <a:hlinkClick r:id="rId2"/>
              </a:rPr>
              <a:t>https://www.americanbar.org/news/abanews/aba-news-archives/2016/02/hidden_injusticebi.html</a:t>
            </a:r>
            <a:endParaRPr lang="en-US" dirty="0">
              <a:solidFill>
                <a:srgbClr val="212121"/>
              </a:solidFill>
              <a:latin typeface="Calibri" panose="020F0502020204030204" pitchFamily="34" charset="0"/>
            </a:endParaRPr>
          </a:p>
          <a:p>
            <a:r>
              <a:rPr lang="en-US" dirty="0">
                <a:hlinkClick r:id="rId3"/>
              </a:rPr>
              <a:t>https://player.vimeo.com/video/165006635</a:t>
            </a:r>
            <a:endParaRPr lang="en-US" dirty="0"/>
          </a:p>
        </p:txBody>
      </p:sp>
    </p:spTree>
    <p:extLst>
      <p:ext uri="{BB962C8B-B14F-4D97-AF65-F5344CB8AC3E}">
        <p14:creationId xmlns:p14="http://schemas.microsoft.com/office/powerpoint/2010/main" val="2186853113"/>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half" idx="1"/>
          </p:nvPr>
        </p:nvSpPr>
        <p:spPr>
          <a:xfrm>
            <a:off x="533400" y="685800"/>
            <a:ext cx="7977184" cy="5029202"/>
          </a:xfrm>
        </p:spPr>
        <p:txBody>
          <a:bodyPr>
            <a:normAutofit/>
          </a:bodyPr>
          <a:lstStyle/>
          <a:p>
            <a:pPr marL="0" indent="0">
              <a:buNone/>
            </a:pPr>
            <a:r>
              <a:rPr lang="en-US" b="1" dirty="0"/>
              <a:t>Other signals:</a:t>
            </a:r>
            <a:endParaRPr lang="en-US" dirty="0"/>
          </a:p>
          <a:p>
            <a:r>
              <a:rPr lang="en-US" dirty="0"/>
              <a:t>Calling some people by last name and others by first name</a:t>
            </a:r>
          </a:p>
          <a:p>
            <a:r>
              <a:rPr lang="en-US" dirty="0"/>
              <a:t>Commenting on someone’s clothing or appearance</a:t>
            </a:r>
          </a:p>
          <a:p>
            <a:r>
              <a:rPr lang="en-US" dirty="0"/>
              <a:t>Making assumptions about who the defendant is, the attorney or clerk</a:t>
            </a:r>
          </a:p>
          <a:p>
            <a:r>
              <a:rPr lang="en-US" dirty="0"/>
              <a:t>Making assumptions about who the first chair is</a:t>
            </a:r>
          </a:p>
          <a:p>
            <a:r>
              <a:rPr lang="en-US" dirty="0"/>
              <a:t>RECOGNIZING THAT IT DOES MATTER</a:t>
            </a:r>
          </a:p>
        </p:txBody>
      </p:sp>
    </p:spTree>
    <p:extLst>
      <p:ext uri="{BB962C8B-B14F-4D97-AF65-F5344CB8AC3E}">
        <p14:creationId xmlns:p14="http://schemas.microsoft.com/office/powerpoint/2010/main" val="3766965706"/>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What Do You See? </a:t>
            </a:r>
            <a:br>
              <a:rPr lang="en-US" dirty="0"/>
            </a:br>
            <a:r>
              <a:rPr lang="en-US" dirty="0"/>
              <a:t>(What Do They See?)</a:t>
            </a:r>
          </a:p>
        </p:txBody>
      </p:sp>
      <p:sp>
        <p:nvSpPr>
          <p:cNvPr id="3" name="Content Placeholder 2"/>
          <p:cNvSpPr>
            <a:spLocks noGrp="1"/>
          </p:cNvSpPr>
          <p:nvPr>
            <p:ph sz="half" idx="1"/>
          </p:nvPr>
        </p:nvSpPr>
        <p:spPr>
          <a:xfrm>
            <a:off x="457200" y="1600200"/>
            <a:ext cx="3124200" cy="4525963"/>
          </a:xfrm>
        </p:spPr>
        <p:txBody>
          <a:bodyPr/>
          <a:lstStyle/>
          <a:p>
            <a:endParaRPr lang="en-US" dirty="0"/>
          </a:p>
          <a:p>
            <a:endParaRPr lang="en-US" dirty="0"/>
          </a:p>
          <a:p>
            <a:endParaRPr lang="en-US" dirty="0"/>
          </a:p>
          <a:p>
            <a:endParaRPr lang="en-US" dirty="0"/>
          </a:p>
        </p:txBody>
      </p:sp>
      <p:sp>
        <p:nvSpPr>
          <p:cNvPr id="4" name="Content Placeholder 3"/>
          <p:cNvSpPr>
            <a:spLocks noGrp="1"/>
          </p:cNvSpPr>
          <p:nvPr>
            <p:ph sz="half" idx="2"/>
          </p:nvPr>
        </p:nvSpPr>
        <p:spPr>
          <a:xfrm>
            <a:off x="3810000" y="1600200"/>
            <a:ext cx="4876800" cy="4525963"/>
          </a:xfrm>
        </p:spPr>
        <p:txBody>
          <a:bodyPr/>
          <a:lstStyle/>
          <a:p>
            <a:pPr>
              <a:buNone/>
            </a:pPr>
            <a:endParaRPr lang="en-US" dirty="0"/>
          </a:p>
        </p:txBody>
      </p:sp>
      <p:pic>
        <p:nvPicPr>
          <p:cNvPr id="5" name="Picture 4"/>
          <p:cNvPicPr>
            <a:picLocks noChangeAspect="1"/>
          </p:cNvPicPr>
          <p:nvPr/>
        </p:nvPicPr>
        <p:blipFill>
          <a:blip r:embed="rId3"/>
          <a:stretch>
            <a:fillRect/>
          </a:stretch>
        </p:blipFill>
        <p:spPr>
          <a:xfrm>
            <a:off x="1991360" y="2301081"/>
            <a:ext cx="5207000" cy="3124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half" idx="1"/>
          </p:nvPr>
        </p:nvSpPr>
        <p:spPr>
          <a:xfrm>
            <a:off x="533400" y="685800"/>
            <a:ext cx="7163428" cy="5029202"/>
          </a:xfrm>
        </p:spPr>
        <p:txBody>
          <a:bodyPr>
            <a:normAutofit/>
          </a:bodyPr>
          <a:lstStyle/>
          <a:p>
            <a:pPr marL="0" indent="0">
              <a:buNone/>
            </a:pPr>
            <a:r>
              <a:rPr lang="en-US" b="1" dirty="0">
                <a:solidFill>
                  <a:schemeClr val="accent1"/>
                </a:solidFill>
              </a:rPr>
              <a:t>HOW DO YOU INTERRUPT BIAS?</a:t>
            </a:r>
            <a:endParaRPr lang="en-US" dirty="0">
              <a:solidFill>
                <a:schemeClr val="accent1"/>
              </a:solidFill>
            </a:endParaRPr>
          </a:p>
          <a:p>
            <a:r>
              <a:rPr lang="en-US" dirty="0"/>
              <a:t>Recognize the bias</a:t>
            </a:r>
          </a:p>
          <a:p>
            <a:pPr lvl="1"/>
            <a:r>
              <a:rPr lang="en-US" dirty="0"/>
              <a:t>In yourself</a:t>
            </a:r>
          </a:p>
          <a:p>
            <a:pPr lvl="1"/>
            <a:r>
              <a:rPr lang="en-US" dirty="0"/>
              <a:t>In others</a:t>
            </a:r>
          </a:p>
          <a:p>
            <a:r>
              <a:rPr lang="en-US" dirty="0"/>
              <a:t>Understand the source of the bias</a:t>
            </a:r>
          </a:p>
          <a:p>
            <a:r>
              <a:rPr lang="en-US" dirty="0"/>
              <a:t>Confront the bias</a:t>
            </a:r>
          </a:p>
        </p:txBody>
      </p:sp>
    </p:spTree>
    <p:extLst>
      <p:ext uri="{BB962C8B-B14F-4D97-AF65-F5344CB8AC3E}">
        <p14:creationId xmlns:p14="http://schemas.microsoft.com/office/powerpoint/2010/main" val="707061787"/>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Should I Say Something?</a:t>
            </a:r>
          </a:p>
        </p:txBody>
      </p:sp>
      <p:sp>
        <p:nvSpPr>
          <p:cNvPr id="3" name="Content Placeholder 2"/>
          <p:cNvSpPr>
            <a:spLocks noGrp="1"/>
          </p:cNvSpPr>
          <p:nvPr>
            <p:ph sz="half" idx="1"/>
          </p:nvPr>
        </p:nvSpPr>
        <p:spPr>
          <a:xfrm>
            <a:off x="457200" y="1600200"/>
            <a:ext cx="2209800" cy="4525963"/>
          </a:xfrm>
        </p:spPr>
        <p:txBody>
          <a:bodyPr>
            <a:normAutofit/>
          </a:bodyPr>
          <a:lstStyle/>
          <a:p>
            <a:pPr marL="514350" indent="-514350">
              <a:buNone/>
            </a:pPr>
            <a:r>
              <a:rPr lang="en-US" dirty="0"/>
              <a:t>   </a:t>
            </a:r>
          </a:p>
          <a:p>
            <a:pPr marL="514350" indent="-514350">
              <a:buNone/>
            </a:pPr>
            <a:endParaRPr lang="en-US" dirty="0"/>
          </a:p>
          <a:p>
            <a:r>
              <a:rPr lang="en-US" dirty="0"/>
              <a:t>Awkward</a:t>
            </a:r>
          </a:p>
          <a:p>
            <a:r>
              <a:rPr lang="en-US" dirty="0"/>
              <a:t>Risky?</a:t>
            </a:r>
          </a:p>
          <a:p>
            <a:r>
              <a:rPr lang="en-US" dirty="0"/>
              <a:t>Beneficial?</a:t>
            </a:r>
          </a:p>
        </p:txBody>
      </p:sp>
      <p:sp>
        <p:nvSpPr>
          <p:cNvPr id="4" name="Content Placeholder 3"/>
          <p:cNvSpPr>
            <a:spLocks noGrp="1"/>
          </p:cNvSpPr>
          <p:nvPr>
            <p:ph sz="half" idx="2"/>
          </p:nvPr>
        </p:nvSpPr>
        <p:spPr>
          <a:xfrm>
            <a:off x="2667000" y="1676400"/>
            <a:ext cx="5715000" cy="4525963"/>
          </a:xfrm>
        </p:spPr>
        <p:txBody>
          <a:bodyPr>
            <a:normAutofit/>
          </a:bodyPr>
          <a:lstStyle/>
          <a:p>
            <a:pPr marL="0" indent="0">
              <a:spcAft>
                <a:spcPts val="1200"/>
              </a:spcAft>
              <a:buNone/>
            </a:pPr>
            <a:r>
              <a:rPr lang="en-US" dirty="0"/>
              <a:t>WHO SHOULD I SAY SOMETHING TO? </a:t>
            </a:r>
            <a:endParaRPr lang="en-US" sz="2400" dirty="0"/>
          </a:p>
          <a:p>
            <a:pPr>
              <a:buFont typeface="Wingdings" panose="05000000000000000000" pitchFamily="2" charset="2"/>
              <a:buChar char="q"/>
            </a:pPr>
            <a:r>
              <a:rPr lang="en-US" sz="2400" dirty="0"/>
              <a:t>Implicit Bias Is Not “Cured”</a:t>
            </a:r>
          </a:p>
          <a:p>
            <a:pPr>
              <a:buFont typeface="Wingdings" panose="05000000000000000000" pitchFamily="2" charset="2"/>
              <a:buChar char="q"/>
            </a:pPr>
            <a:r>
              <a:rPr lang="en-US" sz="2400" dirty="0"/>
              <a:t>Awareness Enables Self-Correction</a:t>
            </a:r>
          </a:p>
          <a:p>
            <a:pPr>
              <a:buFont typeface="Wingdings" panose="05000000000000000000" pitchFamily="2" charset="2"/>
              <a:buChar char="q"/>
            </a:pPr>
            <a:r>
              <a:rPr lang="en-US" sz="2400" dirty="0"/>
              <a:t>Developing The Habit of Recognizing “Moments” for Implicit Bias That Would Hurt</a:t>
            </a:r>
          </a:p>
          <a:p>
            <a:pPr>
              <a:buFont typeface="Wingdings" panose="05000000000000000000" pitchFamily="2" charset="2"/>
              <a:buChar char="q"/>
            </a:pPr>
            <a:r>
              <a:rPr lang="en-US" sz="2400" dirty="0"/>
              <a:t>Acknowledging and Neutralizing</a:t>
            </a:r>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Pass It On</a:t>
            </a:r>
          </a:p>
        </p:txBody>
      </p:sp>
      <p:pic>
        <p:nvPicPr>
          <p:cNvPr id="5" name="Content Placeholder 4" descr="sexism.jpg"/>
          <p:cNvPicPr>
            <a:picLocks noGrp="1" noChangeAspect="1"/>
          </p:cNvPicPr>
          <p:nvPr>
            <p:ph sz="half" idx="1"/>
          </p:nvPr>
        </p:nvPicPr>
        <p:blipFill>
          <a:blip r:embed="rId3"/>
          <a:stretch>
            <a:fillRect/>
          </a:stretch>
        </p:blipFill>
        <p:spPr>
          <a:xfrm>
            <a:off x="609600" y="2133600"/>
            <a:ext cx="5510866" cy="3203651"/>
          </a:xfrm>
        </p:spPr>
      </p:pic>
      <p:sp>
        <p:nvSpPr>
          <p:cNvPr id="4" name="Content Placeholder 3"/>
          <p:cNvSpPr>
            <a:spLocks noGrp="1"/>
          </p:cNvSpPr>
          <p:nvPr>
            <p:ph sz="half" idx="2"/>
          </p:nvPr>
        </p:nvSpPr>
        <p:spPr>
          <a:xfrm>
            <a:off x="6019800" y="2286000"/>
            <a:ext cx="2743200" cy="3657600"/>
          </a:xfrm>
        </p:spPr>
        <p:txBody>
          <a:bodyPr/>
          <a:lstStyle/>
          <a:p>
            <a:pPr marL="0" indent="0">
              <a:buNone/>
            </a:pPr>
            <a:r>
              <a:rPr lang="en-US" sz="3200" dirty="0"/>
              <a:t>When you see it, </a:t>
            </a:r>
          </a:p>
          <a:p>
            <a:r>
              <a:rPr lang="en-US" sz="3200" dirty="0"/>
              <a:t>Call it out</a:t>
            </a:r>
          </a:p>
          <a:p>
            <a:endParaRPr lang="en-US" dirty="0"/>
          </a:p>
          <a:p>
            <a:r>
              <a:rPr lang="en-US" sz="3200" dirty="0"/>
              <a:t>Choose how</a:t>
            </a:r>
          </a:p>
          <a:p>
            <a:pPr>
              <a:buFont typeface="Arial" panose="020B0604020202020204" pitchFamily="34" charset="0"/>
              <a:buChar cha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34191"/>
            <a:ext cx="7199290" cy="569913"/>
          </a:xfrm>
          <a:ln w="76200"/>
        </p:spPr>
        <p:txBody>
          <a:bodyPr>
            <a:noAutofit/>
          </a:bodyPr>
          <a:lstStyle/>
          <a:p>
            <a:pPr eaLnBrk="1" fontAlgn="auto" hangingPunct="1">
              <a:spcAft>
                <a:spcPts val="0"/>
              </a:spcAft>
              <a:defRPr/>
            </a:pPr>
            <a:r>
              <a:rPr lang="en-US" b="1" dirty="0">
                <a:latin typeface="+mn-lt"/>
              </a:rPr>
              <a:t>Interrupting Implicit Bias</a:t>
            </a:r>
          </a:p>
        </p:txBody>
      </p:sp>
      <p:sp>
        <p:nvSpPr>
          <p:cNvPr id="10243" name="Rectangle 3"/>
          <p:cNvSpPr>
            <a:spLocks noGrp="1" noChangeArrowheads="1"/>
          </p:cNvSpPr>
          <p:nvPr>
            <p:ph type="body" sz="half" idx="1"/>
          </p:nvPr>
        </p:nvSpPr>
        <p:spPr>
          <a:xfrm>
            <a:off x="457200" y="1066463"/>
            <a:ext cx="8077199" cy="4575175"/>
          </a:xfrm>
        </p:spPr>
        <p:txBody>
          <a:bodyPr>
            <a:normAutofit/>
          </a:bodyPr>
          <a:lstStyle/>
          <a:p>
            <a:pPr lvl="1" eaLnBrk="1" hangingPunct="1">
              <a:lnSpc>
                <a:spcPct val="80000"/>
              </a:lnSpc>
              <a:buFont typeface="Wingdings 2" pitchFamily="18" charset="2"/>
              <a:buNone/>
            </a:pPr>
            <a:endParaRPr lang="en-US" sz="1800" b="1" dirty="0"/>
          </a:p>
          <a:p>
            <a:pPr marL="0" indent="0">
              <a:lnSpc>
                <a:spcPct val="80000"/>
              </a:lnSpc>
              <a:spcAft>
                <a:spcPts val="1200"/>
              </a:spcAft>
              <a:buNone/>
            </a:pPr>
            <a:r>
              <a:rPr lang="en-US" sz="1800" dirty="0">
                <a:solidFill>
                  <a:srgbClr val="CC9900"/>
                </a:solidFill>
              </a:rPr>
              <a:t>http://www.techtimes.com/articles/40275/20150317/much-to-say-about-diversity-google-chief-eric-schmidt-repeatedly-interrupted-female-co-panelist-at-sxsw.htm</a:t>
            </a:r>
          </a:p>
          <a:p>
            <a:pPr marL="0" indent="0">
              <a:buNone/>
            </a:pPr>
            <a:r>
              <a:rPr lang="en-US" sz="3200" b="1" dirty="0"/>
              <a:t>Much To Say About Diversity: Google Chief Eric Schmidt Repeatedly Interrupted Female Co-Panelist At SXSW</a:t>
            </a:r>
          </a:p>
          <a:p>
            <a:pPr marL="0" indent="0">
              <a:buNone/>
            </a:pPr>
            <a:r>
              <a:rPr lang="en-US" sz="2400" dirty="0"/>
              <a:t>By </a:t>
            </a:r>
            <a:r>
              <a:rPr lang="en-US" sz="2400" dirty="0" err="1"/>
              <a:t>Menchie</a:t>
            </a:r>
            <a:r>
              <a:rPr lang="en-US" sz="2400" dirty="0"/>
              <a:t> Mendoza, Tech Times | March 17, 8:35 AM</a:t>
            </a:r>
          </a:p>
          <a:p>
            <a:pPr marL="0" indent="0">
              <a:buNone/>
            </a:pPr>
            <a:endParaRPr lang="en-US" sz="2400" dirty="0"/>
          </a:p>
          <a:p>
            <a:pPr algn="ctr" eaLnBrk="1" hangingPunct="1">
              <a:lnSpc>
                <a:spcPct val="80000"/>
              </a:lnSpc>
              <a:spcAft>
                <a:spcPts val="0"/>
              </a:spcAft>
              <a:buNone/>
            </a:pPr>
            <a:r>
              <a:rPr lang="en-US" sz="3600" dirty="0"/>
              <a:t>Interrupt the bad behavior!</a:t>
            </a:r>
          </a:p>
          <a:p>
            <a:pPr lvl="1" eaLnBrk="1" hangingPunct="1">
              <a:lnSpc>
                <a:spcPct val="80000"/>
              </a:lnSpc>
              <a:buFont typeface="Wingdings 2" pitchFamily="18" charset="2"/>
              <a:buNone/>
            </a:pPr>
            <a:endParaRPr lang="en-US" sz="2400" dirty="0"/>
          </a:p>
          <a:p>
            <a:pPr eaLnBrk="1" hangingPunct="1">
              <a:lnSpc>
                <a:spcPct val="80000"/>
              </a:lnSpc>
            </a:pPr>
            <a:endParaRPr lang="en-US" sz="2800" dirty="0"/>
          </a:p>
        </p:txBody>
      </p:sp>
      <p:sp>
        <p:nvSpPr>
          <p:cNvPr id="6" name="Footer Placeholder 4"/>
          <p:cNvSpPr>
            <a:spLocks noGrp="1"/>
          </p:cNvSpPr>
          <p:nvPr>
            <p:ph type="ftr" sz="quarter" idx="11"/>
          </p:nvPr>
        </p:nvSpPr>
        <p:spPr>
          <a:xfrm>
            <a:off x="0" y="5808785"/>
            <a:ext cx="9144000" cy="365125"/>
          </a:xfrm>
        </p:spPr>
        <p:txBody>
          <a:bodyPr/>
          <a:lstStyle/>
          <a:p>
            <a:pPr algn="ctr">
              <a:defRPr/>
            </a:pPr>
            <a:endParaRPr lang="en-US" sz="830" dirty="0"/>
          </a:p>
        </p:txBody>
      </p:sp>
    </p:spTree>
    <p:extLst>
      <p:ext uri="{BB962C8B-B14F-4D97-AF65-F5344CB8AC3E}">
        <p14:creationId xmlns:p14="http://schemas.microsoft.com/office/powerpoint/2010/main" val="1983165373"/>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FINAL THOUGHTS</a:t>
            </a:r>
            <a:br>
              <a:rPr lang="en-US" dirty="0"/>
            </a:br>
            <a:endParaRPr lang="en-US" dirty="0"/>
          </a:p>
        </p:txBody>
      </p:sp>
      <p:sp>
        <p:nvSpPr>
          <p:cNvPr id="3" name="Content Placeholder 2"/>
          <p:cNvSpPr>
            <a:spLocks noGrp="1"/>
          </p:cNvSpPr>
          <p:nvPr>
            <p:ph sz="half" idx="1"/>
          </p:nvPr>
        </p:nvSpPr>
        <p:spPr>
          <a:xfrm>
            <a:off x="514352" y="1066800"/>
            <a:ext cx="8172448" cy="4495800"/>
          </a:xfrm>
        </p:spPr>
        <p:txBody>
          <a:bodyPr>
            <a:normAutofit fontScale="62500" lnSpcReduction="20000"/>
          </a:bodyPr>
          <a:lstStyle/>
          <a:p>
            <a:r>
              <a:rPr lang="en-US" sz="2800" dirty="0">
                <a:ln w="0"/>
                <a:effectLst>
                  <a:outerShdw blurRad="38100" dist="19050" dir="2700000" algn="tl" rotWithShape="0">
                    <a:schemeClr val="dk1">
                      <a:alpha val="40000"/>
                    </a:schemeClr>
                  </a:outerShdw>
                </a:effectLst>
              </a:rPr>
              <a:t>Assessment:  acknowledge your personal biases and understand what triggers them</a:t>
            </a:r>
          </a:p>
          <a:p>
            <a:pPr marL="0" indent="0">
              <a:buNone/>
            </a:pPr>
            <a:endParaRPr lang="en-US" sz="2800" dirty="0">
              <a:ln w="0"/>
              <a:effectLst>
                <a:outerShdw blurRad="38100" dist="19050" dir="2700000" algn="tl" rotWithShape="0">
                  <a:schemeClr val="dk1">
                    <a:alpha val="40000"/>
                  </a:schemeClr>
                </a:outerShdw>
              </a:effectLst>
            </a:endParaRPr>
          </a:p>
          <a:p>
            <a:r>
              <a:rPr lang="en-US" sz="2800" dirty="0">
                <a:ln w="0"/>
                <a:effectLst>
                  <a:outerShdw blurRad="38100" dist="19050" dir="2700000" algn="tl" rotWithShape="0">
                    <a:schemeClr val="dk1">
                      <a:alpha val="40000"/>
                    </a:schemeClr>
                  </a:outerShdw>
                </a:effectLst>
              </a:rPr>
              <a:t>Slow down!!!  Don’t just rely on your gut to make decisions.</a:t>
            </a:r>
          </a:p>
          <a:p>
            <a:endParaRPr lang="en-US" sz="2800" dirty="0">
              <a:ln w="0"/>
              <a:effectLst>
                <a:outerShdw blurRad="38100" dist="19050" dir="2700000" algn="tl" rotWithShape="0">
                  <a:schemeClr val="dk1">
                    <a:alpha val="40000"/>
                  </a:schemeClr>
                </a:outerShdw>
              </a:effectLst>
            </a:endParaRPr>
          </a:p>
          <a:p>
            <a:r>
              <a:rPr lang="en-US" sz="2800" dirty="0">
                <a:ln w="0"/>
                <a:effectLst>
                  <a:outerShdw blurRad="38100" dist="19050" dir="2700000" algn="tl" rotWithShape="0">
                    <a:schemeClr val="dk1">
                      <a:alpha val="40000"/>
                    </a:schemeClr>
                  </a:outerShdw>
                </a:effectLst>
              </a:rPr>
              <a:t>Be aware of who/how often you engage in conversation with people who are different than you</a:t>
            </a:r>
          </a:p>
          <a:p>
            <a:endParaRPr lang="en-US" sz="2800" dirty="0">
              <a:ln w="0"/>
              <a:effectLst>
                <a:outerShdw blurRad="38100" dist="19050" dir="2700000" algn="tl" rotWithShape="0">
                  <a:schemeClr val="dk1">
                    <a:alpha val="40000"/>
                  </a:schemeClr>
                </a:outerShdw>
              </a:effectLst>
            </a:endParaRPr>
          </a:p>
          <a:p>
            <a:r>
              <a:rPr lang="en-US" sz="2800" dirty="0">
                <a:ln w="0"/>
                <a:effectLst>
                  <a:outerShdw blurRad="38100" dist="19050" dir="2700000" algn="tl" rotWithShape="0">
                    <a:schemeClr val="dk1">
                      <a:alpha val="40000"/>
                    </a:schemeClr>
                  </a:outerShdw>
                </a:effectLst>
              </a:rPr>
              <a:t>Surround yourself with a diverse mix of cultural and social  situations/individuals; actively expose yourself to counter stereotypical examples</a:t>
            </a:r>
          </a:p>
          <a:p>
            <a:endParaRPr lang="en-US" sz="2800" dirty="0">
              <a:ln w="0"/>
              <a:effectLst>
                <a:outerShdw blurRad="38100" dist="19050" dir="2700000" algn="tl" rotWithShape="0">
                  <a:schemeClr val="dk1">
                    <a:alpha val="40000"/>
                  </a:schemeClr>
                </a:outerShdw>
              </a:effectLst>
            </a:endParaRPr>
          </a:p>
          <a:p>
            <a:r>
              <a:rPr lang="en-US" sz="2800" dirty="0">
                <a:ln w="0"/>
                <a:effectLst>
                  <a:outerShdw blurRad="38100" dist="19050" dir="2700000" algn="tl" rotWithShape="0">
                    <a:schemeClr val="dk1">
                      <a:alpha val="40000"/>
                    </a:schemeClr>
                  </a:outerShdw>
                </a:effectLst>
              </a:rPr>
              <a:t>Find commonalities</a:t>
            </a:r>
          </a:p>
          <a:p>
            <a:endParaRPr lang="en-US" sz="2800" dirty="0">
              <a:ln w="0"/>
              <a:effectLst>
                <a:outerShdw blurRad="38100" dist="19050" dir="2700000" algn="tl" rotWithShape="0">
                  <a:schemeClr val="dk1">
                    <a:alpha val="40000"/>
                  </a:schemeClr>
                </a:outerShdw>
              </a:effectLst>
            </a:endParaRPr>
          </a:p>
          <a:p>
            <a:r>
              <a:rPr lang="en-US" sz="2800" dirty="0">
                <a:ln w="0"/>
                <a:effectLst>
                  <a:outerShdw blurRad="38100" dist="19050" dir="2700000" algn="tl" rotWithShape="0">
                    <a:schemeClr val="dk1">
                      <a:alpha val="40000"/>
                    </a:schemeClr>
                  </a:outerShdw>
                </a:effectLst>
              </a:rPr>
              <a:t>Share your own experiences with others</a:t>
            </a:r>
          </a:p>
          <a:p>
            <a:endParaRPr lang="en-US" sz="2800" dirty="0">
              <a:ln w="0"/>
              <a:effectLst>
                <a:outerShdw blurRad="38100" dist="19050" dir="2700000" algn="tl" rotWithShape="0">
                  <a:schemeClr val="dk1">
                    <a:alpha val="40000"/>
                  </a:schemeClr>
                </a:outerShdw>
              </a:effectLst>
            </a:endParaRPr>
          </a:p>
          <a:p>
            <a:r>
              <a:rPr lang="en-US" sz="2800" dirty="0">
                <a:ln w="0"/>
                <a:effectLst>
                  <a:outerShdw blurRad="38100" dist="19050" dir="2700000" algn="tl" rotWithShape="0">
                    <a:schemeClr val="dk1">
                      <a:alpha val="40000"/>
                    </a:schemeClr>
                  </a:outerShdw>
                </a:effectLst>
              </a:rPr>
              <a:t>Educate others about the elements of an inclusive work, school and community environment.</a:t>
            </a:r>
          </a:p>
        </p:txBody>
      </p:sp>
      <p:sp>
        <p:nvSpPr>
          <p:cNvPr id="4" name="Content Placeholder 3"/>
          <p:cNvSpPr>
            <a:spLocks noGrp="1"/>
          </p:cNvSpPr>
          <p:nvPr>
            <p:ph sz="half" idx="2"/>
          </p:nvPr>
        </p:nvSpPr>
        <p:spPr>
          <a:xfrm>
            <a:off x="8641560" y="2819400"/>
            <a:ext cx="45719" cy="2823029"/>
          </a:xfrm>
        </p:spPr>
        <p:txBody>
          <a:bodyPr>
            <a:normAutofit fontScale="62500" lnSpcReduction="20000"/>
          </a:bodyPr>
          <a:lstStyle/>
          <a:p>
            <a:endParaRPr lang="en-US" dirty="0"/>
          </a:p>
        </p:txBody>
      </p:sp>
    </p:spTree>
    <p:extLst>
      <p:ext uri="{BB962C8B-B14F-4D97-AF65-F5344CB8AC3E}">
        <p14:creationId xmlns:p14="http://schemas.microsoft.com/office/powerpoint/2010/main" val="1742399849"/>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p>
            <a:pPr algn="ctr"/>
            <a:r>
              <a:rPr lang="en-US" dirty="0"/>
              <a:t>What is Implicit Bias?</a:t>
            </a:r>
          </a:p>
        </p:txBody>
      </p:sp>
      <p:sp>
        <p:nvSpPr>
          <p:cNvPr id="3" name="Content Placeholder 2"/>
          <p:cNvSpPr>
            <a:spLocks noGrp="1"/>
          </p:cNvSpPr>
          <p:nvPr>
            <p:ph idx="1"/>
          </p:nvPr>
        </p:nvSpPr>
        <p:spPr>
          <a:xfrm>
            <a:off x="457200" y="1447800"/>
            <a:ext cx="8183880" cy="4038600"/>
          </a:xfrm>
        </p:spPr>
        <p:txBody>
          <a:bodyPr>
            <a:normAutofit fontScale="92500" lnSpcReduction="20000"/>
          </a:bodyPr>
          <a:lstStyle/>
          <a:p>
            <a:pPr marL="0">
              <a:buNone/>
            </a:pPr>
            <a:r>
              <a:rPr lang="en-US" dirty="0"/>
              <a:t>IMPLICIT BIAS refers to the attitudes or stereotypes that affect our understanding, actions, and decisions in an unconscious manner. </a:t>
            </a:r>
          </a:p>
          <a:p>
            <a:pPr algn="r">
              <a:buNone/>
            </a:pPr>
            <a:r>
              <a:rPr lang="en-US" sz="2200" i="1" dirty="0"/>
              <a:t>Kirwan Institute – Ohio State University</a:t>
            </a:r>
          </a:p>
          <a:p>
            <a:pPr algn="ctr">
              <a:buNone/>
            </a:pPr>
            <a:endParaRPr lang="en-US" dirty="0"/>
          </a:p>
          <a:p>
            <a:pPr algn="ctr">
              <a:buNone/>
            </a:pPr>
            <a:endParaRPr lang="en-US" dirty="0"/>
          </a:p>
          <a:p>
            <a:pPr marL="0">
              <a:buNone/>
            </a:pPr>
            <a:r>
              <a:rPr lang="en-US" dirty="0"/>
              <a:t>IMPLICIT BIAS is a term of art referring to relatively unconscious and relatively automatic features of prejudiced judgment and social behavior </a:t>
            </a:r>
          </a:p>
          <a:p>
            <a:pPr algn="r">
              <a:buNone/>
            </a:pPr>
            <a:r>
              <a:rPr lang="en-US" sz="2200" i="1" dirty="0"/>
              <a:t>Stanford Encyclopedia of Philosophy</a:t>
            </a:r>
          </a:p>
          <a:p>
            <a:pPr algn="ctr">
              <a:buNone/>
            </a:pPr>
            <a:endParaRPr lang="en-US" sz="2400" dirty="0"/>
          </a:p>
          <a:p>
            <a:pPr algn="ctr">
              <a:buNone/>
            </a:pPr>
            <a:r>
              <a:rPr lang="en-US" dirty="0"/>
              <a:t>	</a:t>
            </a:r>
          </a:p>
        </p:txBody>
      </p:sp>
    </p:spTree>
    <p:extLst>
      <p:ext uri="{BB962C8B-B14F-4D97-AF65-F5344CB8AC3E}">
        <p14:creationId xmlns:p14="http://schemas.microsoft.com/office/powerpoint/2010/main" val="2441870123"/>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ABA Rule of Professional Conduct 8.4(g)</a:t>
            </a:r>
          </a:p>
        </p:txBody>
      </p:sp>
      <p:sp>
        <p:nvSpPr>
          <p:cNvPr id="3" name="Content Placeholder 2"/>
          <p:cNvSpPr>
            <a:spLocks noGrp="1"/>
          </p:cNvSpPr>
          <p:nvPr>
            <p:ph idx="1"/>
          </p:nvPr>
        </p:nvSpPr>
        <p:spPr/>
        <p:txBody>
          <a:bodyPr>
            <a:normAutofit lnSpcReduction="10000"/>
          </a:bodyPr>
          <a:lstStyle/>
          <a:p>
            <a:pPr marL="0" indent="0">
              <a:buNone/>
            </a:pPr>
            <a:r>
              <a:rPr lang="en-US" dirty="0"/>
              <a:t>It is professional misconduct for a lawyer to:</a:t>
            </a:r>
          </a:p>
          <a:p>
            <a:endParaRPr lang="en-US" dirty="0"/>
          </a:p>
          <a:p>
            <a:r>
              <a:rPr lang="en-US" dirty="0"/>
              <a:t>Engage in conduct that the lawyer knows or reasonably should know is harassment or discrimination on the basis of race, sex, religion, national origin, ethnicity, disability, age, sexual orientation, gender identity, marital status or socioeconomic status in conduct related to the practice of law….</a:t>
            </a:r>
          </a:p>
        </p:txBody>
      </p:sp>
    </p:spTree>
    <p:extLst>
      <p:ext uri="{BB962C8B-B14F-4D97-AF65-F5344CB8AC3E}">
        <p14:creationId xmlns:p14="http://schemas.microsoft.com/office/powerpoint/2010/main" val="432177154"/>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rule 8.4 – Comment 4</a:t>
            </a:r>
          </a:p>
        </p:txBody>
      </p:sp>
      <p:sp>
        <p:nvSpPr>
          <p:cNvPr id="3" name="Content Placeholder 2"/>
          <p:cNvSpPr>
            <a:spLocks noGrp="1"/>
          </p:cNvSpPr>
          <p:nvPr>
            <p:ph idx="1"/>
          </p:nvPr>
        </p:nvSpPr>
        <p:spPr/>
        <p:txBody>
          <a:bodyPr/>
          <a:lstStyle/>
          <a:p>
            <a:r>
              <a:rPr lang="en-US" dirty="0"/>
              <a:t>Conduct related to the practice of law includes representing clients; interacting with witnesses, coworkers, court personnel, lawyers and others while engaged in the practice of law; operating or managing a law firm or law practice; and participating in bar association, business or social activities in connection with the practice of law….</a:t>
            </a:r>
          </a:p>
        </p:txBody>
      </p:sp>
    </p:spTree>
    <p:extLst>
      <p:ext uri="{BB962C8B-B14F-4D97-AF65-F5344CB8AC3E}">
        <p14:creationId xmlns:p14="http://schemas.microsoft.com/office/powerpoint/2010/main" val="1382214936"/>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COLORADO RULE OF PROFESSIONAL RESPONSIBILITY  8.4 (g)</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It is professional misconduct for a lawyer to:</a:t>
            </a:r>
          </a:p>
          <a:p>
            <a:pPr marL="0" indent="0">
              <a:buNone/>
            </a:pPr>
            <a:endParaRPr lang="en-US" dirty="0"/>
          </a:p>
          <a:p>
            <a:r>
              <a:rPr lang="en-US" dirty="0"/>
              <a:t>(g) engage in conduct, in the representation of a client, that exhibits or is intended to appeal to or engender bias against a person on account of that person’s race, gender, religion, national origin, disability, age, sexual orientation or socioeconomic status, whether that conduct is directed to other counsel, court personnel, witnesses, parties, judges, judicial officers, or any persons involved in the legal process.</a:t>
            </a:r>
          </a:p>
        </p:txBody>
      </p:sp>
    </p:spTree>
    <p:extLst>
      <p:ext uri="{BB962C8B-B14F-4D97-AF65-F5344CB8AC3E}">
        <p14:creationId xmlns:p14="http://schemas.microsoft.com/office/powerpoint/2010/main" val="1132966151"/>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NEWLY ADOPTED COLORADO RULE OF PROFESSIONAL RESPONSIBILITY 8.4 (I) </a:t>
            </a:r>
          </a:p>
        </p:txBody>
      </p:sp>
      <p:sp>
        <p:nvSpPr>
          <p:cNvPr id="3" name="Content Placeholder 2"/>
          <p:cNvSpPr>
            <a:spLocks noGrp="1"/>
          </p:cNvSpPr>
          <p:nvPr>
            <p:ph idx="1"/>
          </p:nvPr>
        </p:nvSpPr>
        <p:spPr>
          <a:xfrm>
            <a:off x="502920" y="1981200"/>
            <a:ext cx="8183880" cy="3650267"/>
          </a:xfrm>
        </p:spPr>
        <p:txBody>
          <a:bodyPr/>
          <a:lstStyle/>
          <a:p>
            <a:r>
              <a:rPr lang="en-US" dirty="0"/>
              <a:t>(</a:t>
            </a:r>
            <a:r>
              <a:rPr lang="en-US" dirty="0" err="1"/>
              <a:t>i</a:t>
            </a:r>
            <a:r>
              <a:rPr lang="en-US" dirty="0"/>
              <a:t>) engage in conduct the lawyer knows or reasonably should know constitutes sexual harassment where the conduct occurs in connection with the lawyer’s professional activities.</a:t>
            </a:r>
          </a:p>
        </p:txBody>
      </p:sp>
    </p:spTree>
    <p:extLst>
      <p:ext uri="{BB962C8B-B14F-4D97-AF65-F5344CB8AC3E}">
        <p14:creationId xmlns:p14="http://schemas.microsoft.com/office/powerpoint/2010/main" val="4124799652"/>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COMMENT TO 8.4 (</a:t>
            </a:r>
            <a:r>
              <a:rPr lang="en-US" dirty="0" err="1"/>
              <a:t>i</a:t>
            </a:r>
            <a:r>
              <a:rPr lang="en-US" dirty="0"/>
              <a:t>)</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“Sexual harassment may include, but is not limited to, sexual advances, requests for sexual favors, and other verbal or physical conduct of a sexual nature that a reasonable person would perceive as unwelcome.  The substantive law of employment discrimination, including anti-harassment statutes, regulations, and case law may guide, but does not limit application of paragraph (</a:t>
            </a:r>
            <a:r>
              <a:rPr lang="en-US" dirty="0" err="1"/>
              <a:t>i</a:t>
            </a:r>
            <a:r>
              <a:rPr lang="en-US" dirty="0"/>
              <a:t>). “Professional activities” are not limited to those that occur in an attorney-client relationship.”</a:t>
            </a:r>
          </a:p>
        </p:txBody>
      </p:sp>
    </p:spTree>
    <p:extLst>
      <p:ext uri="{BB962C8B-B14F-4D97-AF65-F5344CB8AC3E}">
        <p14:creationId xmlns:p14="http://schemas.microsoft.com/office/powerpoint/2010/main" val="2015131418"/>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normAutofit fontScale="90000"/>
          </a:bodyPr>
          <a:lstStyle/>
          <a:p>
            <a:pPr algn="ctr"/>
            <a:r>
              <a:rPr lang="en-US" dirty="0"/>
              <a:t>Rule 8.4 (g) and our ability to be an Effective Advocate </a:t>
            </a:r>
          </a:p>
        </p:txBody>
      </p:sp>
      <p:sp>
        <p:nvSpPr>
          <p:cNvPr id="3" name="Content Placeholder 2"/>
          <p:cNvSpPr>
            <a:spLocks noGrp="1"/>
          </p:cNvSpPr>
          <p:nvPr>
            <p:ph idx="1"/>
          </p:nvPr>
        </p:nvSpPr>
        <p:spPr>
          <a:xfrm>
            <a:off x="1219200" y="2057400"/>
            <a:ext cx="6477000" cy="3505200"/>
          </a:xfrm>
        </p:spPr>
        <p:txBody>
          <a:bodyPr>
            <a:normAutofit fontScale="92500"/>
          </a:bodyPr>
          <a:lstStyle/>
          <a:p>
            <a:pPr marL="514350" indent="-514350">
              <a:buAutoNum type="arabicPeriod"/>
            </a:pPr>
            <a:r>
              <a:rPr lang="en-US" dirty="0"/>
              <a:t>How do we define conduct related to the practice of law?  (Batson)?</a:t>
            </a:r>
          </a:p>
          <a:p>
            <a:pPr marL="514350" indent="-514350">
              <a:buAutoNum type="arabicPeriod"/>
            </a:pPr>
            <a:endParaRPr lang="en-US" sz="2200" dirty="0"/>
          </a:p>
          <a:p>
            <a:pPr marL="514350" indent="-514350">
              <a:buAutoNum type="arabicPeriod"/>
            </a:pPr>
            <a:r>
              <a:rPr lang="en-US" dirty="0"/>
              <a:t>Does it make a difference whether we are in the courtroom or in the office?</a:t>
            </a:r>
          </a:p>
          <a:p>
            <a:pPr marL="514350" indent="-514350">
              <a:buAutoNum type="arabicPeriod"/>
            </a:pPr>
            <a:endParaRPr lang="en-US" sz="2200" dirty="0"/>
          </a:p>
          <a:p>
            <a:pPr marL="514350" indent="-514350">
              <a:buAutoNum type="arabicPeriod"/>
            </a:pPr>
            <a:r>
              <a:rPr lang="en-US" dirty="0"/>
              <a:t>What about mentor-mentee relationships and the law school environment?</a:t>
            </a:r>
          </a:p>
          <a:p>
            <a:pPr marL="514350" indent="-514350">
              <a:buAutoNum type="arabicPeriod"/>
            </a:pPr>
            <a:endParaRPr lang="en-US" dirty="0"/>
          </a:p>
          <a:p>
            <a:pPr marL="0" indent="0" algn="ctr">
              <a:buNone/>
            </a:pPr>
            <a:endParaRPr lang="en-US" dirty="0"/>
          </a:p>
          <a:p>
            <a:endParaRPr lang="en-US" dirty="0"/>
          </a:p>
          <a:p>
            <a:endParaRPr lang="en-US" dirty="0"/>
          </a:p>
        </p:txBody>
      </p:sp>
    </p:spTree>
    <p:extLst>
      <p:ext uri="{BB962C8B-B14F-4D97-AF65-F5344CB8AC3E}">
        <p14:creationId xmlns:p14="http://schemas.microsoft.com/office/powerpoint/2010/main" val="1398333974"/>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NITA PowerPoint Them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pect">
  <a:themeElements>
    <a:clrScheme name="NITA">
      <a:dk1>
        <a:sysClr val="windowText" lastClr="000000"/>
      </a:dk1>
      <a:lt1>
        <a:sysClr val="window" lastClr="FFFFFF"/>
      </a:lt1>
      <a:dk2>
        <a:srgbClr val="004372"/>
      </a:dk2>
      <a:lt2>
        <a:srgbClr val="E9E4DF"/>
      </a:lt2>
      <a:accent1>
        <a:srgbClr val="FC550A"/>
      </a:accent1>
      <a:accent2>
        <a:srgbClr val="D61E1B"/>
      </a:accent2>
      <a:accent3>
        <a:srgbClr val="588AC9"/>
      </a:accent3>
      <a:accent4>
        <a:srgbClr val="6E9E13"/>
      </a:accent4>
      <a:accent5>
        <a:srgbClr val="5A46A2"/>
      </a:accent5>
      <a:accent6>
        <a:srgbClr val="BA6E23"/>
      </a:accent6>
      <a:hlink>
        <a:srgbClr val="6B9F25"/>
      </a:hlink>
      <a:folHlink>
        <a:srgbClr val="B26B02"/>
      </a:folHlink>
    </a:clrScheme>
    <a:fontScheme name="Exhibit">
      <a:majorFont>
        <a:latin typeface="Corbel"/>
        <a:ea typeface=""/>
        <a:cs typeface=""/>
        <a:font script="Jpan" typeface="メイリオ"/>
      </a:majorFont>
      <a:minorFont>
        <a:latin typeface="Corbel"/>
        <a:ea typeface=""/>
        <a:cs typeface=""/>
        <a:font script="Jpan" typeface="メイリオ"/>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NITA PowerPoint Theme 1</Template>
  <TotalTime>18300</TotalTime>
  <Words>1561</Words>
  <Application>Microsoft Macintosh PowerPoint</Application>
  <PresentationFormat>On-screen Show (4:3)</PresentationFormat>
  <Paragraphs>188</Paragraphs>
  <Slides>26</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26</vt:i4>
      </vt:variant>
    </vt:vector>
  </HeadingPairs>
  <TitlesOfParts>
    <vt:vector size="35" baseType="lpstr">
      <vt:lpstr>Arial</vt:lpstr>
      <vt:lpstr>Calibri</vt:lpstr>
      <vt:lpstr>Corbel</vt:lpstr>
      <vt:lpstr>Friz Quadrata Std</vt:lpstr>
      <vt:lpstr>Verdana</vt:lpstr>
      <vt:lpstr>Wingdings</vt:lpstr>
      <vt:lpstr>Wingdings 2</vt:lpstr>
      <vt:lpstr>NITA PowerPoint Theme 1</vt:lpstr>
      <vt:lpstr>Aspect</vt:lpstr>
      <vt:lpstr>  IMPLICIT BIAS IN THE LEGAL PROFESSION, THE WORKPLACE, AND THE COMMUNITY– RECOGNIZING IT AND INTERRUPTING IT IN OURSELVES AND OTHERS </vt:lpstr>
      <vt:lpstr>Implicit Bias video</vt:lpstr>
      <vt:lpstr>What is Implicit Bias?</vt:lpstr>
      <vt:lpstr>ABA Rule of Professional Conduct 8.4(g)</vt:lpstr>
      <vt:lpstr>Model rule 8.4 – Comment 4</vt:lpstr>
      <vt:lpstr>COLORADO RULE OF PROFESSIONAL RESPONSIBILITY  8.4 (g)</vt:lpstr>
      <vt:lpstr>NEWLY ADOPTED COLORADO RULE OF PROFESSIONAL RESPONSIBILITY 8.4 (I) </vt:lpstr>
      <vt:lpstr>COMMENT TO 8.4 (i) </vt:lpstr>
      <vt:lpstr>Rule 8.4 (g) and our ability to be an Effective Advocate </vt:lpstr>
      <vt:lpstr>HOW DO I ANSWER THESE QUESTIONS AND WHY???</vt:lpstr>
      <vt:lpstr>Lena Olive Smith quote</vt:lpstr>
      <vt:lpstr>IMPLICIT BIAS</vt:lpstr>
      <vt:lpstr>Acting Out Bias</vt:lpstr>
      <vt:lpstr>Reinforcing Bias With the “Experiment of One”</vt:lpstr>
      <vt:lpstr>Unconscious Bias: In the News  </vt:lpstr>
      <vt:lpstr>Implicit Association Test (IAT)</vt:lpstr>
      <vt:lpstr>Reflection of IAT test In small group, please discuss.  Report back to entire group.</vt:lpstr>
      <vt:lpstr>HOW DO YOU RECOGNIZE THE BIAS? </vt:lpstr>
      <vt:lpstr>PowerPoint Presentation</vt:lpstr>
      <vt:lpstr>PowerPoint Presentation</vt:lpstr>
      <vt:lpstr>What Do You See?  (What Do They See?)</vt:lpstr>
      <vt:lpstr>PowerPoint Presentation</vt:lpstr>
      <vt:lpstr>Should I Say Something?</vt:lpstr>
      <vt:lpstr>Pass It On</vt:lpstr>
      <vt:lpstr>Interrupting Implicit Bias</vt:lpstr>
      <vt:lpstr>FINAL THOUGHTS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Godnai</dc:creator>
  <cp:lastModifiedBy>Dana Collier Smith</cp:lastModifiedBy>
  <cp:revision>138</cp:revision>
  <cp:lastPrinted>2018-01-11T18:24:47Z</cp:lastPrinted>
  <dcterms:created xsi:type="dcterms:W3CDTF">2013-03-12T19:14:44Z</dcterms:created>
  <dcterms:modified xsi:type="dcterms:W3CDTF">2020-01-28T00:56:13Z</dcterms:modified>
</cp:coreProperties>
</file>